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1"/>
  </p:notesMasterIdLst>
  <p:sldIdLst>
    <p:sldId id="256" r:id="rId2"/>
    <p:sldId id="259" r:id="rId3"/>
    <p:sldId id="262" r:id="rId4"/>
    <p:sldId id="257" r:id="rId5"/>
    <p:sldId id="263" r:id="rId6"/>
    <p:sldId id="264" r:id="rId7"/>
    <p:sldId id="258" r:id="rId8"/>
    <p:sldId id="260" r:id="rId9"/>
    <p:sldId id="261" r:id="rId10"/>
  </p:sldIdLst>
  <p:sldSz cx="12192000" cy="6858000"/>
  <p:notesSz cx="6858000" cy="9144000"/>
  <p:embeddedFontLst>
    <p:embeddedFont>
      <p:font typeface="Aptos" panose="020B0004020202020204" pitchFamily="34" charset="0"/>
      <p:regular r:id="rId12"/>
      <p:bold r:id="rId13"/>
      <p:italic r:id="rId14"/>
      <p:boldItalic r:id="rId15"/>
    </p:embeddedFont>
    <p:embeddedFont>
      <p:font typeface="Lato" panose="020F0502020204030203" pitchFamily="34" charset="0"/>
      <p:regular r:id="rId16"/>
      <p:bold r:id="rId17"/>
      <p:italic r:id="rId18"/>
      <p:boldItalic r:id="rId19"/>
    </p:embeddedFont>
    <p:embeddedFont>
      <p:font typeface="Poppins" panose="00000500000000000000" pitchFamily="2" charset="0"/>
      <p:regular r:id="rId20"/>
      <p:bold r:id="rId21"/>
      <p:italic r:id="rId22"/>
      <p:boldItalic r:id="rId23"/>
    </p:embeddedFont>
  </p:embeddedFontLst>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40F2"/>
    <a:srgbClr val="FFB22B"/>
    <a:srgbClr val="0D3242"/>
    <a:srgbClr val="0085FF"/>
    <a:srgbClr val="20CC78"/>
    <a:srgbClr val="838988"/>
    <a:srgbClr val="CFFFDE"/>
    <a:srgbClr val="EFF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54"/>
    <p:restoredTop sz="94718"/>
  </p:normalViewPr>
  <p:slideViewPr>
    <p:cSldViewPr snapToGrid="0">
      <p:cViewPr varScale="1">
        <p:scale>
          <a:sx n="78" d="100"/>
          <a:sy n="78" d="100"/>
        </p:scale>
        <p:origin x="5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Meer betrokken</c:v>
                </c:pt>
              </c:strCache>
            </c:strRef>
          </c:tx>
          <c:spPr>
            <a:solidFill>
              <a:schemeClr val="accent3"/>
            </a:solidFill>
          </c:spPr>
          <c:dPt>
            <c:idx val="0"/>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DF9-3343-984F-5C4C4C1AE9B1}"/>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83C-9B4F-BA74-0C88FEB6F6E6}"/>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DF9-3343-984F-5C4C4C1AE9B1}"/>
              </c:ext>
            </c:extLst>
          </c:dPt>
          <c:dPt>
            <c:idx val="3"/>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1DF9-3343-984F-5C4C4C1AE9B1}"/>
              </c:ext>
            </c:extLst>
          </c:dPt>
          <c:dLbls>
            <c:dLbl>
              <c:idx val="1"/>
              <c:delete val="1"/>
              <c:extLst>
                <c:ext xmlns:c15="http://schemas.microsoft.com/office/drawing/2012/chart" uri="{CE6537A1-D6FC-4f65-9D91-7224C49458BB}"/>
                <c:ext xmlns:c16="http://schemas.microsoft.com/office/drawing/2014/chart" uri="{C3380CC4-5D6E-409C-BE32-E72D297353CC}">
                  <c16:uniqueId val="{00000001-A83C-9B4F-BA74-0C88FEB6F6E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nl-N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1st Qtr</c:v>
                </c:pt>
                <c:pt idx="1">
                  <c:v>2nd Qtr</c:v>
                </c:pt>
              </c:strCache>
            </c:strRef>
          </c:cat>
          <c:val>
            <c:numRef>
              <c:f>Sheet1!$B$2:$B$5</c:f>
              <c:numCache>
                <c:formatCode>General</c:formatCode>
                <c:ptCount val="4"/>
                <c:pt idx="0">
                  <c:v>100</c:v>
                </c:pt>
                <c:pt idx="1">
                  <c:v>0</c:v>
                </c:pt>
              </c:numCache>
            </c:numRef>
          </c:val>
          <c:extLst>
            <c:ext xmlns:c16="http://schemas.microsoft.com/office/drawing/2014/chart" uri="{C3380CC4-5D6E-409C-BE32-E72D297353CC}">
              <c16:uniqueId val="{00000000-A83C-9B4F-BA74-0C88FEB6F6E6}"/>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87962962962963"/>
          <c:y val="8.1158768781411372E-2"/>
          <c:w val="0.72126388888888893"/>
          <c:h val="0.84052836507472128"/>
        </c:manualLayout>
      </c:layout>
      <c:doughnutChart>
        <c:varyColors val="1"/>
        <c:ser>
          <c:idx val="0"/>
          <c:order val="0"/>
          <c:tx>
            <c:strRef>
              <c:f>Sheet1!$B$1</c:f>
              <c:strCache>
                <c:ptCount val="1"/>
                <c:pt idx="0">
                  <c:v>Meer betrokken</c:v>
                </c:pt>
              </c:strCache>
            </c:strRef>
          </c:tx>
          <c:spPr>
            <a:solidFill>
              <a:srgbClr val="FFB22B"/>
            </a:solidFill>
          </c:spPr>
          <c:dPt>
            <c:idx val="0"/>
            <c:bubble3D val="0"/>
            <c:spPr>
              <a:solidFill>
                <a:srgbClr val="FFB22B"/>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441-6741-A424-8B096664439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441-6741-A424-8B096664439A}"/>
              </c:ext>
            </c:extLst>
          </c:dPt>
          <c:dPt>
            <c:idx val="2"/>
            <c:bubble3D val="0"/>
            <c:spPr>
              <a:solidFill>
                <a:srgbClr val="FFB22B"/>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441-6741-A424-8B096664439A}"/>
              </c:ext>
            </c:extLst>
          </c:dPt>
          <c:dPt>
            <c:idx val="3"/>
            <c:bubble3D val="0"/>
            <c:spPr>
              <a:solidFill>
                <a:srgbClr val="FFB22B"/>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441-6741-A424-8B096664439A}"/>
              </c:ext>
            </c:extLst>
          </c:dPt>
          <c:dLbls>
            <c:dLbl>
              <c:idx val="1"/>
              <c:delete val="1"/>
              <c:extLst>
                <c:ext xmlns:c15="http://schemas.microsoft.com/office/drawing/2012/chart" uri="{CE6537A1-D6FC-4f65-9D91-7224C49458BB}"/>
                <c:ext xmlns:c16="http://schemas.microsoft.com/office/drawing/2014/chart" uri="{C3380CC4-5D6E-409C-BE32-E72D297353CC}">
                  <c16:uniqueId val="{00000003-D441-6741-A424-8B096664439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nl-N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1st Qtr</c:v>
                </c:pt>
                <c:pt idx="1">
                  <c:v>2nd Qtr</c:v>
                </c:pt>
              </c:strCache>
            </c:strRef>
          </c:cat>
          <c:val>
            <c:numRef>
              <c:f>Sheet1!$B$2:$B$5</c:f>
              <c:numCache>
                <c:formatCode>General</c:formatCode>
                <c:ptCount val="4"/>
                <c:pt idx="0">
                  <c:v>2</c:v>
                </c:pt>
                <c:pt idx="1">
                  <c:v>6</c:v>
                </c:pt>
              </c:numCache>
            </c:numRef>
          </c:val>
          <c:extLst>
            <c:ext xmlns:c16="http://schemas.microsoft.com/office/drawing/2014/chart" uri="{C3380CC4-5D6E-409C-BE32-E72D297353CC}">
              <c16:uniqueId val="{00000008-D441-6741-A424-8B096664439A}"/>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Meer betrokken</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66B-8C4E-B011-D32582FD838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66B-8C4E-B011-D32582FD838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66B-8C4E-B011-D32582FD8382}"/>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666B-8C4E-B011-D32582FD8382}"/>
              </c:ext>
            </c:extLst>
          </c:dPt>
          <c:dLbls>
            <c:dLbl>
              <c:idx val="1"/>
              <c:delete val="1"/>
              <c:extLst>
                <c:ext xmlns:c15="http://schemas.microsoft.com/office/drawing/2012/chart" uri="{CE6537A1-D6FC-4f65-9D91-7224C49458BB}"/>
                <c:ext xmlns:c16="http://schemas.microsoft.com/office/drawing/2014/chart" uri="{C3380CC4-5D6E-409C-BE32-E72D297353CC}">
                  <c16:uniqueId val="{00000003-666B-8C4E-B011-D32582FD838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nl-N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1st Qtr</c:v>
                </c:pt>
                <c:pt idx="1">
                  <c:v>2nd Qtr</c:v>
                </c:pt>
              </c:strCache>
            </c:strRef>
          </c:cat>
          <c:val>
            <c:numRef>
              <c:f>Sheet1!$B$2:$B$5</c:f>
              <c:numCache>
                <c:formatCode>General</c:formatCode>
                <c:ptCount val="4"/>
                <c:pt idx="0">
                  <c:v>100</c:v>
                </c:pt>
                <c:pt idx="1">
                  <c:v>0</c:v>
                </c:pt>
              </c:numCache>
            </c:numRef>
          </c:val>
          <c:extLst>
            <c:ext xmlns:c16="http://schemas.microsoft.com/office/drawing/2014/chart" uri="{C3380CC4-5D6E-409C-BE32-E72D297353CC}">
              <c16:uniqueId val="{00000008-666B-8C4E-B011-D32582FD8382}"/>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AD0E2A-773D-9C40-A5EF-FD65D26D0EFA}" type="datetimeFigureOut">
              <a:rPr lang="en-NL" smtClean="0"/>
              <a:t>06/03/2026</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477AF-1FF6-5B42-8A4A-0B6EB013DC4F}" type="slidenum">
              <a:rPr lang="en-NL" smtClean="0"/>
              <a:t>‹nr.›</a:t>
            </a:fld>
            <a:endParaRPr lang="en-NL"/>
          </a:p>
        </p:txBody>
      </p:sp>
    </p:spTree>
    <p:extLst>
      <p:ext uri="{BB962C8B-B14F-4D97-AF65-F5344CB8AC3E}">
        <p14:creationId xmlns:p14="http://schemas.microsoft.com/office/powerpoint/2010/main" val="3884986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6822D-DD51-45CB-EE9C-0FB99CA2D5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D64CA7-18F3-EED6-35A0-F33FF8F1B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DFA9FF-28BC-71DB-121C-23E00B938199}"/>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1B111FBE-CFC5-EDD2-5B82-8502E8AC830A}"/>
              </a:ext>
            </a:extLst>
          </p:cNvPr>
          <p:cNvSpPr>
            <a:spLocks noGrp="1"/>
          </p:cNvSpPr>
          <p:nvPr>
            <p:ph type="sldNum" sz="quarter" idx="5"/>
          </p:nvPr>
        </p:nvSpPr>
        <p:spPr/>
        <p:txBody>
          <a:bodyPr/>
          <a:lstStyle/>
          <a:p>
            <a:fld id="{E2B477AF-1FF6-5B42-8A4A-0B6EB013DC4F}" type="slidenum">
              <a:rPr lang="en-NL" smtClean="0"/>
              <a:t>3</a:t>
            </a:fld>
            <a:endParaRPr lang="en-NL"/>
          </a:p>
        </p:txBody>
      </p:sp>
    </p:spTree>
    <p:extLst>
      <p:ext uri="{BB962C8B-B14F-4D97-AF65-F5344CB8AC3E}">
        <p14:creationId xmlns:p14="http://schemas.microsoft.com/office/powerpoint/2010/main" val="408555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E2B477AF-1FF6-5B42-8A4A-0B6EB013DC4F}" type="slidenum">
              <a:rPr lang="en-NL" smtClean="0"/>
              <a:t>4</a:t>
            </a:fld>
            <a:endParaRPr lang="en-NL"/>
          </a:p>
        </p:txBody>
      </p:sp>
    </p:spTree>
    <p:extLst>
      <p:ext uri="{BB962C8B-B14F-4D97-AF65-F5344CB8AC3E}">
        <p14:creationId xmlns:p14="http://schemas.microsoft.com/office/powerpoint/2010/main" val="2781605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85BD6-182C-ED99-72C0-A3241EAF63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29E67E-4C3F-3CD0-31B3-1175381B49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5BED84-0F5C-81D8-863F-E0ADAC3B8445}"/>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1B56A210-91BB-ABDF-9CD5-83180FDEA76B}"/>
              </a:ext>
            </a:extLst>
          </p:cNvPr>
          <p:cNvSpPr>
            <a:spLocks noGrp="1"/>
          </p:cNvSpPr>
          <p:nvPr>
            <p:ph type="sldNum" sz="quarter" idx="5"/>
          </p:nvPr>
        </p:nvSpPr>
        <p:spPr/>
        <p:txBody>
          <a:bodyPr/>
          <a:lstStyle/>
          <a:p>
            <a:fld id="{E2B477AF-1FF6-5B42-8A4A-0B6EB013DC4F}" type="slidenum">
              <a:rPr lang="en-NL" smtClean="0"/>
              <a:t>5</a:t>
            </a:fld>
            <a:endParaRPr lang="en-NL"/>
          </a:p>
        </p:txBody>
      </p:sp>
    </p:spTree>
    <p:extLst>
      <p:ext uri="{BB962C8B-B14F-4D97-AF65-F5344CB8AC3E}">
        <p14:creationId xmlns:p14="http://schemas.microsoft.com/office/powerpoint/2010/main" val="2267431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B99B0-2F84-FC3F-0C6C-6F36AFCADF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CF2E43-AE56-5A32-C7ED-AF462A6DD1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5A48DC-9AC1-E737-8029-4357E69215D3}"/>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1D353054-7456-BA71-EC45-957EE929E445}"/>
              </a:ext>
            </a:extLst>
          </p:cNvPr>
          <p:cNvSpPr>
            <a:spLocks noGrp="1"/>
          </p:cNvSpPr>
          <p:nvPr>
            <p:ph type="sldNum" sz="quarter" idx="5"/>
          </p:nvPr>
        </p:nvSpPr>
        <p:spPr/>
        <p:txBody>
          <a:bodyPr/>
          <a:lstStyle/>
          <a:p>
            <a:fld id="{E2B477AF-1FF6-5B42-8A4A-0B6EB013DC4F}" type="slidenum">
              <a:rPr lang="en-NL" smtClean="0"/>
              <a:t>6</a:t>
            </a:fld>
            <a:endParaRPr lang="en-NL"/>
          </a:p>
        </p:txBody>
      </p:sp>
    </p:spTree>
    <p:extLst>
      <p:ext uri="{BB962C8B-B14F-4D97-AF65-F5344CB8AC3E}">
        <p14:creationId xmlns:p14="http://schemas.microsoft.com/office/powerpoint/2010/main" val="557628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B5EB98-06C4-D85E-3902-B9E589E66A5F}"/>
              </a:ext>
            </a:extLst>
          </p:cNvPr>
          <p:cNvSpPr/>
          <p:nvPr userDrawn="1"/>
        </p:nvSpPr>
        <p:spPr>
          <a:xfrm>
            <a:off x="0" y="1"/>
            <a:ext cx="12192000" cy="5760000"/>
          </a:xfrm>
          <a:prstGeom prst="rect">
            <a:avLst/>
          </a:prstGeom>
          <a:solidFill>
            <a:srgbClr val="0D32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solidFill>
                <a:srgbClr val="0D3242"/>
              </a:solidFill>
            </a:endParaRPr>
          </a:p>
        </p:txBody>
      </p:sp>
      <p:sp>
        <p:nvSpPr>
          <p:cNvPr id="2" name="Title 1">
            <a:extLst>
              <a:ext uri="{FF2B5EF4-FFF2-40B4-BE49-F238E27FC236}">
                <a16:creationId xmlns:a16="http://schemas.microsoft.com/office/drawing/2014/main" id="{5790989F-D1AE-7F95-8708-ED36AFE5AAD9}"/>
              </a:ext>
            </a:extLst>
          </p:cNvPr>
          <p:cNvSpPr>
            <a:spLocks noGrp="1"/>
          </p:cNvSpPr>
          <p:nvPr>
            <p:ph type="ctrTitle"/>
          </p:nvPr>
        </p:nvSpPr>
        <p:spPr>
          <a:xfrm>
            <a:off x="1524000" y="830263"/>
            <a:ext cx="9144000" cy="2387600"/>
          </a:xfrm>
        </p:spPr>
        <p:txBody>
          <a:bodyPr anchor="b"/>
          <a:lstStyle>
            <a:lvl1pPr algn="ctr">
              <a:defRPr sz="6000">
                <a:solidFill>
                  <a:schemeClr val="bg1"/>
                </a:solidFill>
              </a:defRPr>
            </a:lvl1pPr>
          </a:lstStyle>
          <a:p>
            <a:r>
              <a:rPr lang="en-GB" dirty="0"/>
              <a:t>Click to edit Master title style</a:t>
            </a:r>
            <a:endParaRPr lang="en-NL" dirty="0"/>
          </a:p>
        </p:txBody>
      </p:sp>
      <p:sp>
        <p:nvSpPr>
          <p:cNvPr id="3" name="Subtitle 2">
            <a:extLst>
              <a:ext uri="{FF2B5EF4-FFF2-40B4-BE49-F238E27FC236}">
                <a16:creationId xmlns:a16="http://schemas.microsoft.com/office/drawing/2014/main" id="{B8050088-E4CE-B3D6-F80C-11E27D9B0DC3}"/>
              </a:ext>
            </a:extLst>
          </p:cNvPr>
          <p:cNvSpPr>
            <a:spLocks noGrp="1"/>
          </p:cNvSpPr>
          <p:nvPr>
            <p:ph type="subTitle" idx="1"/>
          </p:nvPr>
        </p:nvSpPr>
        <p:spPr>
          <a:xfrm>
            <a:off x="1524000" y="3309938"/>
            <a:ext cx="9144000" cy="1655762"/>
          </a:xfrm>
          <a:noFill/>
        </p:spPr>
        <p:txBody>
          <a:bodyPr/>
          <a:lstStyle>
            <a:lvl1pPr marL="0" indent="0" algn="ctr">
              <a:buNone/>
              <a:defRPr sz="2400">
                <a:solidFill>
                  <a:srgbClr val="20CC78"/>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NL" dirty="0"/>
          </a:p>
        </p:txBody>
      </p:sp>
      <p:sp>
        <p:nvSpPr>
          <p:cNvPr id="9" name="Rectangle 8">
            <a:extLst>
              <a:ext uri="{FF2B5EF4-FFF2-40B4-BE49-F238E27FC236}">
                <a16:creationId xmlns:a16="http://schemas.microsoft.com/office/drawing/2014/main" id="{E3CDCBEE-9116-A31C-5F9E-E41F51D4EF4D}"/>
              </a:ext>
            </a:extLst>
          </p:cNvPr>
          <p:cNvSpPr/>
          <p:nvPr userDrawn="1"/>
        </p:nvSpPr>
        <p:spPr>
          <a:xfrm>
            <a:off x="0" y="5760001"/>
            <a:ext cx="12192000" cy="10979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1" name="Picture 10" descr="A black background with blue text&#10;&#10;AI-generated content may be incorrect.">
            <a:extLst>
              <a:ext uri="{FF2B5EF4-FFF2-40B4-BE49-F238E27FC236}">
                <a16:creationId xmlns:a16="http://schemas.microsoft.com/office/drawing/2014/main" id="{0EF178EC-3DD8-42D9-02DF-5B695B3654A0}"/>
              </a:ext>
            </a:extLst>
          </p:cNvPr>
          <p:cNvPicPr>
            <a:picLocks noChangeAspect="1"/>
          </p:cNvPicPr>
          <p:nvPr userDrawn="1"/>
        </p:nvPicPr>
        <p:blipFill>
          <a:blip r:embed="rId2"/>
          <a:stretch>
            <a:fillRect/>
          </a:stretch>
        </p:blipFill>
        <p:spPr>
          <a:xfrm>
            <a:off x="360000" y="6097102"/>
            <a:ext cx="2623342" cy="505590"/>
          </a:xfrm>
          <a:prstGeom prst="rect">
            <a:avLst/>
          </a:prstGeom>
        </p:spPr>
      </p:pic>
    </p:spTree>
    <p:extLst>
      <p:ext uri="{BB962C8B-B14F-4D97-AF65-F5344CB8AC3E}">
        <p14:creationId xmlns:p14="http://schemas.microsoft.com/office/powerpoint/2010/main" val="93775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2BB8-159D-7FBB-7DBC-BBA9D486C7F7}"/>
              </a:ext>
            </a:extLst>
          </p:cNvPr>
          <p:cNvSpPr>
            <a:spLocks noGrp="1"/>
          </p:cNvSpPr>
          <p:nvPr>
            <p:ph type="title"/>
          </p:nvPr>
        </p:nvSpPr>
        <p:spPr/>
        <p:txBody>
          <a:bodyPr/>
          <a:lstStyle>
            <a:lvl1pPr>
              <a:defRPr b="0" i="0">
                <a:latin typeface="Poppins" pitchFamily="2" charset="77"/>
                <a:cs typeface="Poppins" pitchFamily="2" charset="77"/>
              </a:defRPr>
            </a:lvl1pPr>
          </a:lstStyle>
          <a:p>
            <a:r>
              <a:rPr lang="en-GB" dirty="0"/>
              <a:t>Click to edit Master title style</a:t>
            </a:r>
            <a:endParaRPr lang="en-NL" dirty="0"/>
          </a:p>
        </p:txBody>
      </p:sp>
      <p:sp>
        <p:nvSpPr>
          <p:cNvPr id="7" name="Slide Number Placeholder 5">
            <a:extLst>
              <a:ext uri="{FF2B5EF4-FFF2-40B4-BE49-F238E27FC236}">
                <a16:creationId xmlns:a16="http://schemas.microsoft.com/office/drawing/2014/main" id="{F86CA460-B9FA-F650-7212-76106DB84745}"/>
              </a:ext>
            </a:extLst>
          </p:cNvPr>
          <p:cNvSpPr>
            <a:spLocks noGrp="1"/>
          </p:cNvSpPr>
          <p:nvPr>
            <p:ph type="sldNum" sz="quarter" idx="4"/>
          </p:nvPr>
        </p:nvSpPr>
        <p:spPr>
          <a:xfrm>
            <a:off x="8610600" y="6356350"/>
            <a:ext cx="3221400" cy="501650"/>
          </a:xfrm>
          <a:prstGeom prst="rect">
            <a:avLst/>
          </a:prstGeom>
        </p:spPr>
        <p:txBody>
          <a:bodyPr vert="horz" lIns="0" tIns="0" rIns="0" bIns="0" rtlCol="0" anchor="ctr"/>
          <a:lstStyle>
            <a:lvl1pPr algn="r">
              <a:defRPr sz="1200">
                <a:solidFill>
                  <a:srgbClr val="20CC78"/>
                </a:solidFill>
                <a:latin typeface="Poppins" pitchFamily="2" charset="77"/>
                <a:cs typeface="Poppins" pitchFamily="2" charset="77"/>
              </a:defRPr>
            </a:lvl1pPr>
          </a:lstStyle>
          <a:p>
            <a:r>
              <a:rPr lang="en-GB" dirty="0" err="1"/>
              <a:t>leefstijlcoalitie.nl</a:t>
            </a:r>
            <a:endParaRPr lang="en-NL" dirty="0"/>
          </a:p>
        </p:txBody>
      </p:sp>
    </p:spTree>
    <p:extLst>
      <p:ext uri="{BB962C8B-B14F-4D97-AF65-F5344CB8AC3E}">
        <p14:creationId xmlns:p14="http://schemas.microsoft.com/office/powerpoint/2010/main" val="71127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2BB8-159D-7FBB-7DBC-BBA9D486C7F7}"/>
              </a:ext>
            </a:extLst>
          </p:cNvPr>
          <p:cNvSpPr>
            <a:spLocks noGrp="1"/>
          </p:cNvSpPr>
          <p:nvPr>
            <p:ph type="title"/>
          </p:nvPr>
        </p:nvSpPr>
        <p:spPr/>
        <p:txBody>
          <a:bodyPr/>
          <a:lstStyle>
            <a:lvl1pPr>
              <a:defRPr b="0" i="0">
                <a:latin typeface="Poppins" pitchFamily="2" charset="77"/>
                <a:cs typeface="Poppins" pitchFamily="2" charset="77"/>
              </a:defRPr>
            </a:lvl1pPr>
          </a:lstStyle>
          <a:p>
            <a:r>
              <a:rPr lang="en-GB" dirty="0"/>
              <a:t>Click to edit Master title style</a:t>
            </a:r>
            <a:endParaRPr lang="en-NL" dirty="0"/>
          </a:p>
        </p:txBody>
      </p:sp>
      <p:sp>
        <p:nvSpPr>
          <p:cNvPr id="7" name="Slide Number Placeholder 5">
            <a:extLst>
              <a:ext uri="{FF2B5EF4-FFF2-40B4-BE49-F238E27FC236}">
                <a16:creationId xmlns:a16="http://schemas.microsoft.com/office/drawing/2014/main" id="{F86CA460-B9FA-F650-7212-76106DB84745}"/>
              </a:ext>
            </a:extLst>
          </p:cNvPr>
          <p:cNvSpPr>
            <a:spLocks noGrp="1"/>
          </p:cNvSpPr>
          <p:nvPr>
            <p:ph type="sldNum" sz="quarter" idx="4"/>
          </p:nvPr>
        </p:nvSpPr>
        <p:spPr>
          <a:xfrm>
            <a:off x="8610600" y="6356350"/>
            <a:ext cx="3221400" cy="501650"/>
          </a:xfrm>
          <a:prstGeom prst="rect">
            <a:avLst/>
          </a:prstGeom>
        </p:spPr>
        <p:txBody>
          <a:bodyPr vert="horz" lIns="0" tIns="0" rIns="0" bIns="0" rtlCol="0" anchor="ctr"/>
          <a:lstStyle>
            <a:lvl1pPr algn="r">
              <a:defRPr sz="1200">
                <a:solidFill>
                  <a:srgbClr val="20CC78"/>
                </a:solidFill>
                <a:latin typeface="Poppins" pitchFamily="2" charset="77"/>
                <a:cs typeface="Poppins" pitchFamily="2" charset="77"/>
              </a:defRPr>
            </a:lvl1pPr>
          </a:lstStyle>
          <a:p>
            <a:r>
              <a:rPr lang="en-GB" dirty="0" err="1"/>
              <a:t>leefstijlcoalitie.nl</a:t>
            </a:r>
            <a:endParaRPr lang="en-NL" dirty="0"/>
          </a:p>
        </p:txBody>
      </p:sp>
      <p:sp>
        <p:nvSpPr>
          <p:cNvPr id="10" name="Text Placeholder 2">
            <a:extLst>
              <a:ext uri="{FF2B5EF4-FFF2-40B4-BE49-F238E27FC236}">
                <a16:creationId xmlns:a16="http://schemas.microsoft.com/office/drawing/2014/main" id="{F0C4374A-A6A0-D1CD-E5CA-C4E78D27B3C8}"/>
              </a:ext>
            </a:extLst>
          </p:cNvPr>
          <p:cNvSpPr txBox="1">
            <a:spLocks/>
          </p:cNvSpPr>
          <p:nvPr userDrawn="1"/>
        </p:nvSpPr>
        <p:spPr>
          <a:xfrm>
            <a:off x="4295999" y="1825625"/>
            <a:ext cx="3600000" cy="4192116"/>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1" name="Text Placeholder 2">
            <a:extLst>
              <a:ext uri="{FF2B5EF4-FFF2-40B4-BE49-F238E27FC236}">
                <a16:creationId xmlns:a16="http://schemas.microsoft.com/office/drawing/2014/main" id="{37A8DC6D-9D13-0184-DDC2-F40B4764351C}"/>
              </a:ext>
            </a:extLst>
          </p:cNvPr>
          <p:cNvSpPr txBox="1">
            <a:spLocks/>
          </p:cNvSpPr>
          <p:nvPr userDrawn="1"/>
        </p:nvSpPr>
        <p:spPr>
          <a:xfrm>
            <a:off x="8232000" y="1825625"/>
            <a:ext cx="3600000" cy="4192116"/>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2" name="Text Placeholder 2">
            <a:extLst>
              <a:ext uri="{FF2B5EF4-FFF2-40B4-BE49-F238E27FC236}">
                <a16:creationId xmlns:a16="http://schemas.microsoft.com/office/drawing/2014/main" id="{207AAAA6-E9FE-A9D1-8F07-B49069810EE6}"/>
              </a:ext>
            </a:extLst>
          </p:cNvPr>
          <p:cNvSpPr txBox="1">
            <a:spLocks/>
          </p:cNvSpPr>
          <p:nvPr userDrawn="1"/>
        </p:nvSpPr>
        <p:spPr>
          <a:xfrm>
            <a:off x="354193" y="1825625"/>
            <a:ext cx="3600000" cy="4192116"/>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205985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2BB8-159D-7FBB-7DBC-BBA9D486C7F7}"/>
              </a:ext>
            </a:extLst>
          </p:cNvPr>
          <p:cNvSpPr>
            <a:spLocks noGrp="1"/>
          </p:cNvSpPr>
          <p:nvPr>
            <p:ph type="title"/>
          </p:nvPr>
        </p:nvSpPr>
        <p:spPr/>
        <p:txBody>
          <a:bodyPr/>
          <a:lstStyle>
            <a:lvl1pPr>
              <a:defRPr b="0" i="0">
                <a:latin typeface="Poppins" pitchFamily="2" charset="77"/>
                <a:cs typeface="Poppins" pitchFamily="2" charset="77"/>
              </a:defRPr>
            </a:lvl1pPr>
          </a:lstStyle>
          <a:p>
            <a:r>
              <a:rPr lang="en-GB" dirty="0"/>
              <a:t>Click to edit Master title style</a:t>
            </a:r>
            <a:endParaRPr lang="en-NL" dirty="0"/>
          </a:p>
        </p:txBody>
      </p:sp>
      <p:sp>
        <p:nvSpPr>
          <p:cNvPr id="7" name="Slide Number Placeholder 5">
            <a:extLst>
              <a:ext uri="{FF2B5EF4-FFF2-40B4-BE49-F238E27FC236}">
                <a16:creationId xmlns:a16="http://schemas.microsoft.com/office/drawing/2014/main" id="{F86CA460-B9FA-F650-7212-76106DB84745}"/>
              </a:ext>
            </a:extLst>
          </p:cNvPr>
          <p:cNvSpPr>
            <a:spLocks noGrp="1"/>
          </p:cNvSpPr>
          <p:nvPr>
            <p:ph type="sldNum" sz="quarter" idx="4"/>
          </p:nvPr>
        </p:nvSpPr>
        <p:spPr>
          <a:xfrm>
            <a:off x="8610600" y="6356350"/>
            <a:ext cx="3221400" cy="501650"/>
          </a:xfrm>
          <a:prstGeom prst="rect">
            <a:avLst/>
          </a:prstGeom>
        </p:spPr>
        <p:txBody>
          <a:bodyPr vert="horz" lIns="0" tIns="0" rIns="0" bIns="0" rtlCol="0" anchor="ctr"/>
          <a:lstStyle>
            <a:lvl1pPr algn="r">
              <a:defRPr sz="1200">
                <a:solidFill>
                  <a:srgbClr val="20CC78"/>
                </a:solidFill>
                <a:latin typeface="Poppins" pitchFamily="2" charset="77"/>
                <a:cs typeface="Poppins" pitchFamily="2" charset="77"/>
              </a:defRPr>
            </a:lvl1pPr>
          </a:lstStyle>
          <a:p>
            <a:r>
              <a:rPr lang="en-GB" dirty="0" err="1"/>
              <a:t>leefstijlcoalitie.nl</a:t>
            </a:r>
            <a:endParaRPr lang="en-NL" dirty="0"/>
          </a:p>
        </p:txBody>
      </p:sp>
      <p:sp>
        <p:nvSpPr>
          <p:cNvPr id="11" name="Text Placeholder 2">
            <a:extLst>
              <a:ext uri="{FF2B5EF4-FFF2-40B4-BE49-F238E27FC236}">
                <a16:creationId xmlns:a16="http://schemas.microsoft.com/office/drawing/2014/main" id="{37A8DC6D-9D13-0184-DDC2-F40B4764351C}"/>
              </a:ext>
            </a:extLst>
          </p:cNvPr>
          <p:cNvSpPr txBox="1">
            <a:spLocks/>
          </p:cNvSpPr>
          <p:nvPr userDrawn="1"/>
        </p:nvSpPr>
        <p:spPr>
          <a:xfrm>
            <a:off x="8232000" y="1825625"/>
            <a:ext cx="3600000" cy="4192116"/>
          </a:xfrm>
          <a:prstGeom prst="rect">
            <a:avLst/>
          </a:prstGeom>
          <a:solidFill>
            <a:srgbClr val="0D3242"/>
          </a:solidFill>
        </p:spPr>
        <p:txBody>
          <a:bodyPr vert="horz" lIns="180000" tIns="180000" rIns="180000" bIns="18000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solidFill>
                <a:schemeClr val="bg1"/>
              </a:solidFill>
            </a:endParaRPr>
          </a:p>
        </p:txBody>
      </p:sp>
      <p:pic>
        <p:nvPicPr>
          <p:cNvPr id="3" name="Picture 2">
            <a:extLst>
              <a:ext uri="{FF2B5EF4-FFF2-40B4-BE49-F238E27FC236}">
                <a16:creationId xmlns:a16="http://schemas.microsoft.com/office/drawing/2014/main" id="{8C81AC5A-D5DC-2D22-F27D-7514A09B566A}"/>
              </a:ext>
            </a:extLst>
          </p:cNvPr>
          <p:cNvPicPr>
            <a:picLocks noChangeAspect="1"/>
          </p:cNvPicPr>
          <p:nvPr userDrawn="1"/>
        </p:nvPicPr>
        <p:blipFill>
          <a:blip r:embed="rId2"/>
          <a:stretch>
            <a:fillRect/>
          </a:stretch>
        </p:blipFill>
        <p:spPr>
          <a:xfrm>
            <a:off x="8390709" y="1988869"/>
            <a:ext cx="609600" cy="431800"/>
          </a:xfrm>
          <a:prstGeom prst="rect">
            <a:avLst/>
          </a:prstGeom>
        </p:spPr>
      </p:pic>
      <p:pic>
        <p:nvPicPr>
          <p:cNvPr id="5" name="Picture 4">
            <a:extLst>
              <a:ext uri="{FF2B5EF4-FFF2-40B4-BE49-F238E27FC236}">
                <a16:creationId xmlns:a16="http://schemas.microsoft.com/office/drawing/2014/main" id="{5413814D-D0A0-A219-E26C-FFF44DB4F204}"/>
              </a:ext>
            </a:extLst>
          </p:cNvPr>
          <p:cNvPicPr>
            <a:picLocks noChangeAspect="1"/>
          </p:cNvPicPr>
          <p:nvPr userDrawn="1"/>
        </p:nvPicPr>
        <p:blipFill>
          <a:blip r:embed="rId2"/>
          <a:stretch>
            <a:fillRect/>
          </a:stretch>
        </p:blipFill>
        <p:spPr>
          <a:xfrm rot="10800000">
            <a:off x="11042822" y="5400247"/>
            <a:ext cx="609600" cy="431800"/>
          </a:xfrm>
          <a:prstGeom prst="rect">
            <a:avLst/>
          </a:prstGeom>
        </p:spPr>
      </p:pic>
    </p:spTree>
    <p:extLst>
      <p:ext uri="{BB962C8B-B14F-4D97-AF65-F5344CB8AC3E}">
        <p14:creationId xmlns:p14="http://schemas.microsoft.com/office/powerpoint/2010/main" val="318116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2BB8-159D-7FBB-7DBC-BBA9D486C7F7}"/>
              </a:ext>
            </a:extLst>
          </p:cNvPr>
          <p:cNvSpPr>
            <a:spLocks noGrp="1"/>
          </p:cNvSpPr>
          <p:nvPr>
            <p:ph type="title"/>
          </p:nvPr>
        </p:nvSpPr>
        <p:spPr/>
        <p:txBody>
          <a:bodyPr/>
          <a:lstStyle>
            <a:lvl1pPr>
              <a:defRPr b="0" i="0">
                <a:latin typeface="Poppins" pitchFamily="2" charset="77"/>
                <a:cs typeface="Poppins" pitchFamily="2" charset="77"/>
              </a:defRPr>
            </a:lvl1pPr>
          </a:lstStyle>
          <a:p>
            <a:r>
              <a:rPr lang="en-GB" dirty="0"/>
              <a:t>Click to edit Master title style</a:t>
            </a:r>
            <a:endParaRPr lang="en-NL" dirty="0"/>
          </a:p>
        </p:txBody>
      </p:sp>
      <p:sp>
        <p:nvSpPr>
          <p:cNvPr id="7" name="Slide Number Placeholder 5">
            <a:extLst>
              <a:ext uri="{FF2B5EF4-FFF2-40B4-BE49-F238E27FC236}">
                <a16:creationId xmlns:a16="http://schemas.microsoft.com/office/drawing/2014/main" id="{F86CA460-B9FA-F650-7212-76106DB84745}"/>
              </a:ext>
            </a:extLst>
          </p:cNvPr>
          <p:cNvSpPr>
            <a:spLocks noGrp="1"/>
          </p:cNvSpPr>
          <p:nvPr>
            <p:ph type="sldNum" sz="quarter" idx="4"/>
          </p:nvPr>
        </p:nvSpPr>
        <p:spPr>
          <a:xfrm>
            <a:off x="8610600" y="6356350"/>
            <a:ext cx="3221400" cy="501650"/>
          </a:xfrm>
          <a:prstGeom prst="rect">
            <a:avLst/>
          </a:prstGeom>
        </p:spPr>
        <p:txBody>
          <a:bodyPr vert="horz" lIns="0" tIns="0" rIns="0" bIns="0" rtlCol="0" anchor="ctr"/>
          <a:lstStyle>
            <a:lvl1pPr algn="r">
              <a:defRPr sz="1200">
                <a:solidFill>
                  <a:srgbClr val="20CC78"/>
                </a:solidFill>
                <a:latin typeface="Poppins" pitchFamily="2" charset="77"/>
                <a:cs typeface="Poppins" pitchFamily="2" charset="77"/>
              </a:defRPr>
            </a:lvl1pPr>
          </a:lstStyle>
          <a:p>
            <a:r>
              <a:rPr lang="en-GB" dirty="0" err="1"/>
              <a:t>leefstijlcoalitie.nl</a:t>
            </a:r>
            <a:endParaRPr lang="en-NL" dirty="0"/>
          </a:p>
        </p:txBody>
      </p:sp>
      <p:sp>
        <p:nvSpPr>
          <p:cNvPr id="11" name="Text Placeholder 2">
            <a:extLst>
              <a:ext uri="{FF2B5EF4-FFF2-40B4-BE49-F238E27FC236}">
                <a16:creationId xmlns:a16="http://schemas.microsoft.com/office/drawing/2014/main" id="{37A8DC6D-9D13-0184-DDC2-F40B4764351C}"/>
              </a:ext>
            </a:extLst>
          </p:cNvPr>
          <p:cNvSpPr txBox="1">
            <a:spLocks/>
          </p:cNvSpPr>
          <p:nvPr userDrawn="1"/>
        </p:nvSpPr>
        <p:spPr>
          <a:xfrm>
            <a:off x="8232000" y="1825625"/>
            <a:ext cx="3600000" cy="4192116"/>
          </a:xfrm>
          <a:prstGeom prst="rect">
            <a:avLst/>
          </a:prstGeom>
          <a:solidFill>
            <a:srgbClr val="20CC78"/>
          </a:solidFill>
        </p:spPr>
        <p:txBody>
          <a:bodyPr vert="horz" lIns="180000" tIns="180000" rIns="180000" bIns="18000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solidFill>
                <a:schemeClr val="bg1"/>
              </a:solidFill>
            </a:endParaRPr>
          </a:p>
        </p:txBody>
      </p:sp>
    </p:spTree>
    <p:extLst>
      <p:ext uri="{BB962C8B-B14F-4D97-AF65-F5344CB8AC3E}">
        <p14:creationId xmlns:p14="http://schemas.microsoft.com/office/powerpoint/2010/main" val="123717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2BB8-159D-7FBB-7DBC-BBA9D486C7F7}"/>
              </a:ext>
            </a:extLst>
          </p:cNvPr>
          <p:cNvSpPr>
            <a:spLocks noGrp="1"/>
          </p:cNvSpPr>
          <p:nvPr>
            <p:ph type="title"/>
          </p:nvPr>
        </p:nvSpPr>
        <p:spPr/>
        <p:txBody>
          <a:bodyPr/>
          <a:lstStyle>
            <a:lvl1pPr>
              <a:defRPr b="0" i="0">
                <a:latin typeface="Poppins" pitchFamily="2" charset="77"/>
                <a:cs typeface="Poppins" pitchFamily="2" charset="77"/>
              </a:defRPr>
            </a:lvl1pPr>
          </a:lstStyle>
          <a:p>
            <a:r>
              <a:rPr lang="en-GB" dirty="0"/>
              <a:t>Click to edit Master title style</a:t>
            </a:r>
            <a:endParaRPr lang="en-NL" dirty="0"/>
          </a:p>
        </p:txBody>
      </p:sp>
      <p:sp>
        <p:nvSpPr>
          <p:cNvPr id="7" name="Slide Number Placeholder 5">
            <a:extLst>
              <a:ext uri="{FF2B5EF4-FFF2-40B4-BE49-F238E27FC236}">
                <a16:creationId xmlns:a16="http://schemas.microsoft.com/office/drawing/2014/main" id="{F86CA460-B9FA-F650-7212-76106DB84745}"/>
              </a:ext>
            </a:extLst>
          </p:cNvPr>
          <p:cNvSpPr>
            <a:spLocks noGrp="1"/>
          </p:cNvSpPr>
          <p:nvPr>
            <p:ph type="sldNum" sz="quarter" idx="4"/>
          </p:nvPr>
        </p:nvSpPr>
        <p:spPr>
          <a:xfrm>
            <a:off x="8610600" y="6356350"/>
            <a:ext cx="3221400" cy="501650"/>
          </a:xfrm>
          <a:prstGeom prst="rect">
            <a:avLst/>
          </a:prstGeom>
        </p:spPr>
        <p:txBody>
          <a:bodyPr vert="horz" lIns="0" tIns="0" rIns="0" bIns="0" rtlCol="0" anchor="ctr"/>
          <a:lstStyle>
            <a:lvl1pPr algn="r">
              <a:defRPr sz="1200">
                <a:solidFill>
                  <a:srgbClr val="20CC78"/>
                </a:solidFill>
                <a:latin typeface="Poppins" pitchFamily="2" charset="77"/>
                <a:cs typeface="Poppins" pitchFamily="2" charset="77"/>
              </a:defRPr>
            </a:lvl1pPr>
          </a:lstStyle>
          <a:p>
            <a:r>
              <a:rPr lang="en-GB" dirty="0" err="1"/>
              <a:t>leefstijlcoalitie.nl</a:t>
            </a:r>
            <a:endParaRPr lang="en-NL" dirty="0"/>
          </a:p>
        </p:txBody>
      </p:sp>
      <p:sp>
        <p:nvSpPr>
          <p:cNvPr id="10" name="Text Placeholder 2">
            <a:extLst>
              <a:ext uri="{FF2B5EF4-FFF2-40B4-BE49-F238E27FC236}">
                <a16:creationId xmlns:a16="http://schemas.microsoft.com/office/drawing/2014/main" id="{F0C4374A-A6A0-D1CD-E5CA-C4E78D27B3C8}"/>
              </a:ext>
            </a:extLst>
          </p:cNvPr>
          <p:cNvSpPr txBox="1">
            <a:spLocks/>
          </p:cNvSpPr>
          <p:nvPr userDrawn="1"/>
        </p:nvSpPr>
        <p:spPr>
          <a:xfrm>
            <a:off x="4295999" y="1825625"/>
            <a:ext cx="3600000" cy="4192116"/>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11" name="Text Placeholder 2">
            <a:extLst>
              <a:ext uri="{FF2B5EF4-FFF2-40B4-BE49-F238E27FC236}">
                <a16:creationId xmlns:a16="http://schemas.microsoft.com/office/drawing/2014/main" id="{37A8DC6D-9D13-0184-DDC2-F40B4764351C}"/>
              </a:ext>
            </a:extLst>
          </p:cNvPr>
          <p:cNvSpPr txBox="1">
            <a:spLocks/>
          </p:cNvSpPr>
          <p:nvPr userDrawn="1"/>
        </p:nvSpPr>
        <p:spPr>
          <a:xfrm>
            <a:off x="8232000" y="1825625"/>
            <a:ext cx="3600000" cy="4192116"/>
          </a:xfrm>
          <a:prstGeom prst="rect">
            <a:avLst/>
          </a:prstGeom>
          <a:solidFill>
            <a:srgbClr val="0D3242"/>
          </a:solidFill>
        </p:spPr>
        <p:txBody>
          <a:bodyPr vert="horz" lIns="180000" tIns="180000" rIns="180000" bIns="18000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solidFill>
                <a:schemeClr val="bg1"/>
              </a:solidFill>
            </a:endParaRPr>
          </a:p>
        </p:txBody>
      </p:sp>
      <p:pic>
        <p:nvPicPr>
          <p:cNvPr id="17" name="Picture 16">
            <a:extLst>
              <a:ext uri="{FF2B5EF4-FFF2-40B4-BE49-F238E27FC236}">
                <a16:creationId xmlns:a16="http://schemas.microsoft.com/office/drawing/2014/main" id="{B59BD40C-00BA-F5F6-A2DE-DBF8F7F5EFFB}"/>
              </a:ext>
            </a:extLst>
          </p:cNvPr>
          <p:cNvPicPr>
            <a:picLocks noChangeAspect="1"/>
          </p:cNvPicPr>
          <p:nvPr userDrawn="1"/>
        </p:nvPicPr>
        <p:blipFill>
          <a:blip r:embed="rId2"/>
          <a:stretch>
            <a:fillRect/>
          </a:stretch>
        </p:blipFill>
        <p:spPr>
          <a:xfrm>
            <a:off x="8398475" y="1984847"/>
            <a:ext cx="609600" cy="431800"/>
          </a:xfrm>
          <a:prstGeom prst="rect">
            <a:avLst/>
          </a:prstGeom>
        </p:spPr>
      </p:pic>
      <p:pic>
        <p:nvPicPr>
          <p:cNvPr id="18" name="Picture 17">
            <a:extLst>
              <a:ext uri="{FF2B5EF4-FFF2-40B4-BE49-F238E27FC236}">
                <a16:creationId xmlns:a16="http://schemas.microsoft.com/office/drawing/2014/main" id="{197655E3-5437-7711-08ED-2EF80CF29AEC}"/>
              </a:ext>
            </a:extLst>
          </p:cNvPr>
          <p:cNvPicPr>
            <a:picLocks noChangeAspect="1"/>
          </p:cNvPicPr>
          <p:nvPr userDrawn="1"/>
        </p:nvPicPr>
        <p:blipFill>
          <a:blip r:embed="rId2"/>
          <a:stretch>
            <a:fillRect/>
          </a:stretch>
        </p:blipFill>
        <p:spPr>
          <a:xfrm rot="10800000">
            <a:off x="11042822" y="5400246"/>
            <a:ext cx="609600" cy="431800"/>
          </a:xfrm>
          <a:prstGeom prst="rect">
            <a:avLst/>
          </a:prstGeom>
        </p:spPr>
      </p:pic>
      <p:sp>
        <p:nvSpPr>
          <p:cNvPr id="19" name="Text Placeholder 2">
            <a:extLst>
              <a:ext uri="{FF2B5EF4-FFF2-40B4-BE49-F238E27FC236}">
                <a16:creationId xmlns:a16="http://schemas.microsoft.com/office/drawing/2014/main" id="{90AC1B3A-CF72-9A77-665E-249175BE1608}"/>
              </a:ext>
            </a:extLst>
          </p:cNvPr>
          <p:cNvSpPr txBox="1">
            <a:spLocks/>
          </p:cNvSpPr>
          <p:nvPr userDrawn="1"/>
        </p:nvSpPr>
        <p:spPr>
          <a:xfrm>
            <a:off x="354194" y="1825625"/>
            <a:ext cx="3600000" cy="4192116"/>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Tree>
    <p:extLst>
      <p:ext uri="{BB962C8B-B14F-4D97-AF65-F5344CB8AC3E}">
        <p14:creationId xmlns:p14="http://schemas.microsoft.com/office/powerpoint/2010/main" val="3556777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EF1830-D6A0-2419-B826-915707714568}"/>
              </a:ext>
            </a:extLst>
          </p:cNvPr>
          <p:cNvSpPr/>
          <p:nvPr userDrawn="1"/>
        </p:nvSpPr>
        <p:spPr>
          <a:xfrm>
            <a:off x="0" y="646043"/>
            <a:ext cx="12192000" cy="5710307"/>
          </a:xfrm>
          <a:prstGeom prst="rect">
            <a:avLst/>
          </a:prstGeom>
          <a:solidFill>
            <a:srgbClr val="EFF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itle Placeholder 1">
            <a:extLst>
              <a:ext uri="{FF2B5EF4-FFF2-40B4-BE49-F238E27FC236}">
                <a16:creationId xmlns:a16="http://schemas.microsoft.com/office/drawing/2014/main" id="{294DB617-85DC-BF93-BD15-46F40D825769}"/>
              </a:ext>
            </a:extLst>
          </p:cNvPr>
          <p:cNvSpPr>
            <a:spLocks noGrp="1"/>
          </p:cNvSpPr>
          <p:nvPr>
            <p:ph type="title"/>
          </p:nvPr>
        </p:nvSpPr>
        <p:spPr>
          <a:xfrm>
            <a:off x="360000" y="0"/>
            <a:ext cx="11472000" cy="646042"/>
          </a:xfrm>
          <a:prstGeom prst="rect">
            <a:avLst/>
          </a:prstGeom>
        </p:spPr>
        <p:txBody>
          <a:bodyPr vert="horz" lIns="0" tIns="54000" rIns="0" bIns="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53DA6459-E0BC-A37A-B9BF-7730DE23765F}"/>
              </a:ext>
            </a:extLst>
          </p:cNvPr>
          <p:cNvSpPr>
            <a:spLocks noGrp="1"/>
          </p:cNvSpPr>
          <p:nvPr>
            <p:ph type="body" idx="1"/>
          </p:nvPr>
        </p:nvSpPr>
        <p:spPr>
          <a:xfrm>
            <a:off x="359998" y="1825625"/>
            <a:ext cx="11473200" cy="4192116"/>
          </a:xfrm>
          <a:prstGeom prst="rect">
            <a:avLst/>
          </a:prstGeom>
          <a:solidFill>
            <a:schemeClr val="bg1"/>
          </a:solidFill>
        </p:spPr>
        <p:txBody>
          <a:bodyPr vert="horz" lIns="180000" tIns="180000" rIns="180000" bIns="180000" numCol="1" spcCol="360000" rtlCol="0">
            <a:normAutofit/>
          </a:bodyPr>
          <a:lstStyle/>
          <a:p>
            <a:pPr lvl="0"/>
            <a:r>
              <a:rPr lang="en-GB" dirty="0"/>
              <a:t>Click to edit Master text styles</a:t>
            </a:r>
          </a:p>
        </p:txBody>
      </p:sp>
      <p:sp>
        <p:nvSpPr>
          <p:cNvPr id="6" name="Slide Number Placeholder 5">
            <a:extLst>
              <a:ext uri="{FF2B5EF4-FFF2-40B4-BE49-F238E27FC236}">
                <a16:creationId xmlns:a16="http://schemas.microsoft.com/office/drawing/2014/main" id="{FEE03F5F-B6EB-D59B-46EB-0B62BDE5C551}"/>
              </a:ext>
            </a:extLst>
          </p:cNvPr>
          <p:cNvSpPr>
            <a:spLocks noGrp="1"/>
          </p:cNvSpPr>
          <p:nvPr>
            <p:ph type="sldNum" sz="quarter" idx="4"/>
          </p:nvPr>
        </p:nvSpPr>
        <p:spPr>
          <a:xfrm>
            <a:off x="8610600" y="6356350"/>
            <a:ext cx="3221400" cy="501650"/>
          </a:xfrm>
          <a:prstGeom prst="rect">
            <a:avLst/>
          </a:prstGeom>
        </p:spPr>
        <p:txBody>
          <a:bodyPr vert="horz" lIns="0" tIns="0" rIns="0" bIns="0" rtlCol="0" anchor="ctr"/>
          <a:lstStyle>
            <a:lvl1pPr algn="r">
              <a:defRPr sz="1200">
                <a:solidFill>
                  <a:srgbClr val="20CC78"/>
                </a:solidFill>
                <a:latin typeface="Poppins" pitchFamily="2" charset="77"/>
                <a:cs typeface="Poppins" pitchFamily="2" charset="77"/>
              </a:defRPr>
            </a:lvl1pPr>
          </a:lstStyle>
          <a:p>
            <a:r>
              <a:rPr lang="en-GB" dirty="0" err="1"/>
              <a:t>leefstijlcoalitie.nl</a:t>
            </a:r>
            <a:endParaRPr lang="en-NL" dirty="0"/>
          </a:p>
        </p:txBody>
      </p:sp>
      <p:pic>
        <p:nvPicPr>
          <p:cNvPr id="9" name="Picture 8" descr="A black background with blue text&#10;&#10;AI-generated content may be incorrect.">
            <a:extLst>
              <a:ext uri="{FF2B5EF4-FFF2-40B4-BE49-F238E27FC236}">
                <a16:creationId xmlns:a16="http://schemas.microsoft.com/office/drawing/2014/main" id="{F2DF6C21-C10A-A2CF-72A5-FD24D76A953C}"/>
              </a:ext>
            </a:extLst>
          </p:cNvPr>
          <p:cNvPicPr>
            <a:picLocks noChangeAspect="1"/>
          </p:cNvPicPr>
          <p:nvPr userDrawn="1"/>
        </p:nvPicPr>
        <p:blipFill>
          <a:blip r:embed="rId8"/>
          <a:stretch>
            <a:fillRect/>
          </a:stretch>
        </p:blipFill>
        <p:spPr>
          <a:xfrm>
            <a:off x="360000" y="6483600"/>
            <a:ext cx="1474580" cy="284192"/>
          </a:xfrm>
          <a:prstGeom prst="rect">
            <a:avLst/>
          </a:prstGeom>
        </p:spPr>
      </p:pic>
    </p:spTree>
    <p:extLst>
      <p:ext uri="{BB962C8B-B14F-4D97-AF65-F5344CB8AC3E}">
        <p14:creationId xmlns:p14="http://schemas.microsoft.com/office/powerpoint/2010/main" val="673349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54" r:id="rId5"/>
    <p:sldLayoutId id="2147483651" r:id="rId6"/>
  </p:sldLayoutIdLst>
  <p:txStyles>
    <p:titleStyle>
      <a:lvl1pPr algn="l" defTabSz="914400" rtl="0" eaLnBrk="1" latinLnBrk="0" hangingPunct="1">
        <a:lnSpc>
          <a:spcPct val="90000"/>
        </a:lnSpc>
        <a:spcBef>
          <a:spcPct val="0"/>
        </a:spcBef>
        <a:buNone/>
        <a:defRPr sz="1800" b="0" i="0" kern="1200">
          <a:solidFill>
            <a:srgbClr val="0D3242"/>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Poppins" pitchFamily="2" charset="77"/>
          <a:ea typeface="Lato" panose="020F0502020204030203" pitchFamily="34" charset="0"/>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11.emf"/><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0E1FB-9131-BBD1-5AFB-846E3FFBBA8D}"/>
              </a:ext>
            </a:extLst>
          </p:cNvPr>
          <p:cNvSpPr>
            <a:spLocks noGrp="1"/>
          </p:cNvSpPr>
          <p:nvPr>
            <p:ph type="ctrTitle"/>
          </p:nvPr>
        </p:nvSpPr>
        <p:spPr/>
        <p:txBody>
          <a:bodyPr>
            <a:noAutofit/>
          </a:bodyPr>
          <a:lstStyle/>
          <a:p>
            <a:r>
              <a:rPr lang="nl-NL" sz="4800" b="1" dirty="0"/>
              <a:t>Groepsconsult in het Gezondheidscafé Hoofddorp</a:t>
            </a:r>
            <a:br>
              <a:rPr lang="nl-NL" sz="4800" b="1" dirty="0"/>
            </a:br>
            <a:r>
              <a:rPr lang="nl-NL" sz="4800" b="1" dirty="0"/>
              <a:t>Stichting De Buitenplaats</a:t>
            </a:r>
            <a:endParaRPr lang="en-NL" sz="4800" dirty="0"/>
          </a:p>
        </p:txBody>
      </p:sp>
      <p:sp>
        <p:nvSpPr>
          <p:cNvPr id="3" name="Subtitle 2">
            <a:extLst>
              <a:ext uri="{FF2B5EF4-FFF2-40B4-BE49-F238E27FC236}">
                <a16:creationId xmlns:a16="http://schemas.microsoft.com/office/drawing/2014/main" id="{237BDEEE-94C1-BBA7-2605-787A6D8CE2FD}"/>
              </a:ext>
            </a:extLst>
          </p:cNvPr>
          <p:cNvSpPr>
            <a:spLocks noGrp="1"/>
          </p:cNvSpPr>
          <p:nvPr>
            <p:ph type="subTitle" idx="1"/>
          </p:nvPr>
        </p:nvSpPr>
        <p:spPr/>
        <p:txBody>
          <a:bodyPr/>
          <a:lstStyle/>
          <a:p>
            <a:r>
              <a:rPr lang="nl-NL" dirty="0"/>
              <a:t>Resultaten implementatievouchers</a:t>
            </a:r>
            <a:r>
              <a:rPr lang="en-NL" dirty="0">
                <a:effectLst/>
              </a:rPr>
              <a:t> </a:t>
            </a:r>
            <a:endParaRPr lang="en-NL" dirty="0"/>
          </a:p>
        </p:txBody>
      </p:sp>
      <p:sp>
        <p:nvSpPr>
          <p:cNvPr id="4" name="Title 1">
            <a:extLst>
              <a:ext uri="{FF2B5EF4-FFF2-40B4-BE49-F238E27FC236}">
                <a16:creationId xmlns:a16="http://schemas.microsoft.com/office/drawing/2014/main" id="{3C8A277F-5025-B0C8-5343-7CE1CB211C57}"/>
              </a:ext>
            </a:extLst>
          </p:cNvPr>
          <p:cNvSpPr txBox="1">
            <a:spLocks/>
          </p:cNvSpPr>
          <p:nvPr/>
        </p:nvSpPr>
        <p:spPr>
          <a:xfrm>
            <a:off x="7265772" y="5735637"/>
            <a:ext cx="4566227" cy="1122363"/>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pPr algn="r"/>
            <a:endParaRPr lang="en-NL" sz="1200" b="0" dirty="0"/>
          </a:p>
        </p:txBody>
      </p:sp>
      <p:pic>
        <p:nvPicPr>
          <p:cNvPr id="8" name="Afbeelding 7" descr="Afbeelding met Lettertype, Graphics, logo, symbool&#10;&#10;Automatisch gegenereerde beschrijving">
            <a:extLst>
              <a:ext uri="{FF2B5EF4-FFF2-40B4-BE49-F238E27FC236}">
                <a16:creationId xmlns:a16="http://schemas.microsoft.com/office/drawing/2014/main" id="{9FF0EB88-3E2D-683B-A81F-BFF771538D29}"/>
              </a:ext>
            </a:extLst>
          </p:cNvPr>
          <p:cNvPicPr>
            <a:picLocks noChangeAspect="1"/>
          </p:cNvPicPr>
          <p:nvPr/>
        </p:nvPicPr>
        <p:blipFill>
          <a:blip r:embed="rId2"/>
          <a:stretch>
            <a:fillRect/>
          </a:stretch>
        </p:blipFill>
        <p:spPr>
          <a:xfrm>
            <a:off x="9398359" y="5992365"/>
            <a:ext cx="2160852" cy="608905"/>
          </a:xfrm>
          <a:prstGeom prst="rect">
            <a:avLst/>
          </a:prstGeom>
        </p:spPr>
      </p:pic>
    </p:spTree>
    <p:extLst>
      <p:ext uri="{BB962C8B-B14F-4D97-AF65-F5344CB8AC3E}">
        <p14:creationId xmlns:p14="http://schemas.microsoft.com/office/powerpoint/2010/main" val="2574768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0788E04-32D3-82E9-4367-67BC8FE6D5C7}"/>
              </a:ext>
            </a:extLst>
          </p:cNvPr>
          <p:cNvPicPr>
            <a:picLocks noChangeAspect="1"/>
          </p:cNvPicPr>
          <p:nvPr/>
        </p:nvPicPr>
        <p:blipFill>
          <a:blip r:embed="rId2"/>
          <a:stretch>
            <a:fillRect/>
          </a:stretch>
        </p:blipFill>
        <p:spPr>
          <a:xfrm>
            <a:off x="0" y="1479959"/>
            <a:ext cx="11634952" cy="2655570"/>
          </a:xfrm>
          <a:prstGeom prst="rect">
            <a:avLst/>
          </a:prstGeom>
        </p:spPr>
      </p:pic>
      <p:sp>
        <p:nvSpPr>
          <p:cNvPr id="8" name="Title 1">
            <a:extLst>
              <a:ext uri="{FF2B5EF4-FFF2-40B4-BE49-F238E27FC236}">
                <a16:creationId xmlns:a16="http://schemas.microsoft.com/office/drawing/2014/main" id="{1A647EED-EFDD-3620-AA23-EC24B4F9B460}"/>
              </a:ext>
            </a:extLst>
          </p:cNvPr>
          <p:cNvSpPr>
            <a:spLocks noGrp="1"/>
          </p:cNvSpPr>
          <p:nvPr>
            <p:ph type="title"/>
          </p:nvPr>
        </p:nvSpPr>
        <p:spPr>
          <a:xfrm>
            <a:off x="360000" y="0"/>
            <a:ext cx="11472000" cy="646042"/>
          </a:xfrm>
        </p:spPr>
        <p:txBody>
          <a:bodyPr/>
          <a:lstStyle/>
          <a:p>
            <a:r>
              <a:rPr lang="nl-NL" dirty="0"/>
              <a:t>Implementatievoucher Hoofddorp</a:t>
            </a:r>
            <a:br>
              <a:rPr lang="nl-NL" dirty="0"/>
            </a:br>
            <a:r>
              <a:rPr lang="nl-NL" dirty="0"/>
              <a:t>St. De Buitenplaats</a:t>
            </a:r>
            <a:endParaRPr lang="en-NL" dirty="0"/>
          </a:p>
        </p:txBody>
      </p:sp>
      <p:sp>
        <p:nvSpPr>
          <p:cNvPr id="9" name="Title 1">
            <a:extLst>
              <a:ext uri="{FF2B5EF4-FFF2-40B4-BE49-F238E27FC236}">
                <a16:creationId xmlns:a16="http://schemas.microsoft.com/office/drawing/2014/main" id="{2974DCCE-3FFA-B6BF-9EB2-35A7E971B00F}"/>
              </a:ext>
            </a:extLst>
          </p:cNvPr>
          <p:cNvSpPr txBox="1">
            <a:spLocks/>
          </p:cNvSpPr>
          <p:nvPr/>
        </p:nvSpPr>
        <p:spPr>
          <a:xfrm>
            <a:off x="7265772" y="0"/>
            <a:ext cx="4566227" cy="646042"/>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pPr algn="r"/>
            <a:endParaRPr lang="en-NL" sz="1200" b="0" dirty="0"/>
          </a:p>
        </p:txBody>
      </p:sp>
      <p:sp>
        <p:nvSpPr>
          <p:cNvPr id="13" name="Title 1">
            <a:extLst>
              <a:ext uri="{FF2B5EF4-FFF2-40B4-BE49-F238E27FC236}">
                <a16:creationId xmlns:a16="http://schemas.microsoft.com/office/drawing/2014/main" id="{A7DD4081-096E-9A80-8156-6F6DA4F6CA92}"/>
              </a:ext>
            </a:extLst>
          </p:cNvPr>
          <p:cNvSpPr txBox="1">
            <a:spLocks/>
          </p:cNvSpPr>
          <p:nvPr/>
        </p:nvSpPr>
        <p:spPr>
          <a:xfrm>
            <a:off x="360000" y="654908"/>
            <a:ext cx="11472000" cy="991330"/>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r>
              <a:rPr lang="nl-NL" sz="2800" dirty="0">
                <a:solidFill>
                  <a:srgbClr val="0085FF"/>
                </a:solidFill>
              </a:rPr>
              <a:t>Onderdeel 1: </a:t>
            </a:r>
            <a:r>
              <a:rPr lang="nl-NL" sz="2800" dirty="0"/>
              <a:t>Doel van het project</a:t>
            </a:r>
            <a:endParaRPr lang="en-NL" sz="2800" dirty="0"/>
          </a:p>
        </p:txBody>
      </p:sp>
      <p:sp>
        <p:nvSpPr>
          <p:cNvPr id="15" name="Content Placeholder 2">
            <a:extLst>
              <a:ext uri="{FF2B5EF4-FFF2-40B4-BE49-F238E27FC236}">
                <a16:creationId xmlns:a16="http://schemas.microsoft.com/office/drawing/2014/main" id="{941F7E78-E023-99CE-2C6D-6A6CA6347FF0}"/>
              </a:ext>
            </a:extLst>
          </p:cNvPr>
          <p:cNvSpPr txBox="1">
            <a:spLocks/>
          </p:cNvSpPr>
          <p:nvPr/>
        </p:nvSpPr>
        <p:spPr>
          <a:xfrm>
            <a:off x="359998" y="1646239"/>
            <a:ext cx="6028102" cy="1403822"/>
          </a:xfrm>
          <a:prstGeom prst="rect">
            <a:avLst/>
          </a:prstGeom>
          <a:noFill/>
        </p:spPr>
        <p:txBody>
          <a:bodyPr vert="horz" lIns="0" tIns="0" rIns="0" bIns="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latin typeface="Poppins" pitchFamily="2" charset="77"/>
                <a:cs typeface="Poppins" pitchFamily="2" charset="77"/>
              </a:rPr>
              <a:t>Met ons initiatief koppelen we zorg met sociaal domein én bewoners en creëren we een </a:t>
            </a:r>
            <a:r>
              <a:rPr lang="nl-NL" sz="1800" dirty="0" err="1">
                <a:latin typeface="Poppins" pitchFamily="2" charset="77"/>
                <a:cs typeface="Poppins" pitchFamily="2" charset="77"/>
              </a:rPr>
              <a:t>bottom</a:t>
            </a:r>
            <a:r>
              <a:rPr lang="nl-NL" sz="1800" dirty="0">
                <a:latin typeface="Poppins" pitchFamily="2" charset="77"/>
                <a:cs typeface="Poppins" pitchFamily="2" charset="77"/>
              </a:rPr>
              <a:t> up wijkaanpak</a:t>
            </a:r>
            <a:endParaRPr lang="en-NL" sz="1800" dirty="0">
              <a:latin typeface="Poppins" pitchFamily="2" charset="77"/>
              <a:cs typeface="Poppins" pitchFamily="2" charset="77"/>
            </a:endParaRPr>
          </a:p>
        </p:txBody>
      </p:sp>
      <p:sp>
        <p:nvSpPr>
          <p:cNvPr id="21" name="Oval 20">
            <a:extLst>
              <a:ext uri="{FF2B5EF4-FFF2-40B4-BE49-F238E27FC236}">
                <a16:creationId xmlns:a16="http://schemas.microsoft.com/office/drawing/2014/main" id="{B14F0D5F-F776-2D8B-C25F-FF871011AC4E}"/>
              </a:ext>
            </a:extLst>
          </p:cNvPr>
          <p:cNvSpPr/>
          <p:nvPr/>
        </p:nvSpPr>
        <p:spPr>
          <a:xfrm>
            <a:off x="1258883" y="2766599"/>
            <a:ext cx="125999" cy="125999"/>
          </a:xfrm>
          <a:prstGeom prst="ellipse">
            <a:avLst/>
          </a:prstGeom>
          <a:solidFill>
            <a:srgbClr val="8389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25" name="Straight Connector 24">
            <a:extLst>
              <a:ext uri="{FF2B5EF4-FFF2-40B4-BE49-F238E27FC236}">
                <a16:creationId xmlns:a16="http://schemas.microsoft.com/office/drawing/2014/main" id="{BEDDD11E-1235-0C72-6433-74C63036A00F}"/>
              </a:ext>
            </a:extLst>
          </p:cNvPr>
          <p:cNvCxnSpPr>
            <a:cxnSpLocks/>
          </p:cNvCxnSpPr>
          <p:nvPr/>
        </p:nvCxnSpPr>
        <p:spPr>
          <a:xfrm>
            <a:off x="1321882" y="2892598"/>
            <a:ext cx="0" cy="545873"/>
          </a:xfrm>
          <a:prstGeom prst="line">
            <a:avLst/>
          </a:prstGeom>
          <a:ln>
            <a:solidFill>
              <a:srgbClr val="838988"/>
            </a:solidFill>
            <a:prstDash val="dash"/>
          </a:ln>
        </p:spPr>
        <p:style>
          <a:lnRef idx="2">
            <a:schemeClr val="accent1"/>
          </a:lnRef>
          <a:fillRef idx="0">
            <a:schemeClr val="accent1"/>
          </a:fillRef>
          <a:effectRef idx="1">
            <a:schemeClr val="accent1"/>
          </a:effectRef>
          <a:fontRef idx="minor">
            <a:schemeClr val="tx1"/>
          </a:fontRef>
        </p:style>
      </p:cxnSp>
      <p:sp>
        <p:nvSpPr>
          <p:cNvPr id="32" name="Rounded Rectangle 31">
            <a:extLst>
              <a:ext uri="{FF2B5EF4-FFF2-40B4-BE49-F238E27FC236}">
                <a16:creationId xmlns:a16="http://schemas.microsoft.com/office/drawing/2014/main" id="{4AD45DC8-0B29-1C82-D5A3-818F04D23B40}"/>
              </a:ext>
            </a:extLst>
          </p:cNvPr>
          <p:cNvSpPr/>
          <p:nvPr/>
        </p:nvSpPr>
        <p:spPr>
          <a:xfrm>
            <a:off x="961882" y="3352463"/>
            <a:ext cx="720000" cy="360000"/>
          </a:xfrm>
          <a:prstGeom prst="roundRect">
            <a:avLst/>
          </a:prstGeom>
          <a:solidFill>
            <a:srgbClr val="8389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8" name="Content Placeholder 2">
            <a:extLst>
              <a:ext uri="{FF2B5EF4-FFF2-40B4-BE49-F238E27FC236}">
                <a16:creationId xmlns:a16="http://schemas.microsoft.com/office/drawing/2014/main" id="{7B506D6F-EE82-E839-FB71-C6D0A40D881D}"/>
              </a:ext>
            </a:extLst>
          </p:cNvPr>
          <p:cNvSpPr txBox="1">
            <a:spLocks/>
          </p:cNvSpPr>
          <p:nvPr/>
        </p:nvSpPr>
        <p:spPr>
          <a:xfrm>
            <a:off x="199697" y="3429000"/>
            <a:ext cx="2254429" cy="2655570"/>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latin typeface="Poppins" pitchFamily="2" charset="77"/>
                <a:cs typeface="Poppins" pitchFamily="2" charset="77"/>
              </a:rPr>
              <a:t>In de voorbereiding hebben wij verschillende seminars en trainingen gevolgd. Projectplan opgesteld. Samenwerking gezocht met de lokale zorgaanbieders. </a:t>
            </a:r>
            <a:endParaRPr lang="en-NL" sz="1400" dirty="0">
              <a:latin typeface="Poppins" pitchFamily="2" charset="77"/>
              <a:cs typeface="Poppins" pitchFamily="2" charset="77"/>
            </a:endParaRPr>
          </a:p>
        </p:txBody>
      </p:sp>
      <p:sp>
        <p:nvSpPr>
          <p:cNvPr id="38" name="Oval 37">
            <a:extLst>
              <a:ext uri="{FF2B5EF4-FFF2-40B4-BE49-F238E27FC236}">
                <a16:creationId xmlns:a16="http://schemas.microsoft.com/office/drawing/2014/main" id="{83AE72F1-7F54-C375-E05E-6004135DAFE8}"/>
              </a:ext>
            </a:extLst>
          </p:cNvPr>
          <p:cNvSpPr/>
          <p:nvPr/>
        </p:nvSpPr>
        <p:spPr>
          <a:xfrm>
            <a:off x="3709983" y="2766599"/>
            <a:ext cx="125999" cy="125999"/>
          </a:xfrm>
          <a:prstGeom prst="ellipse">
            <a:avLst/>
          </a:prstGeom>
          <a:solidFill>
            <a:srgbClr val="008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39" name="Straight Connector 38">
            <a:extLst>
              <a:ext uri="{FF2B5EF4-FFF2-40B4-BE49-F238E27FC236}">
                <a16:creationId xmlns:a16="http://schemas.microsoft.com/office/drawing/2014/main" id="{F1C4D86E-C55B-79E6-B769-B0DB34945297}"/>
              </a:ext>
            </a:extLst>
          </p:cNvPr>
          <p:cNvCxnSpPr>
            <a:cxnSpLocks/>
          </p:cNvCxnSpPr>
          <p:nvPr/>
        </p:nvCxnSpPr>
        <p:spPr>
          <a:xfrm>
            <a:off x="3772982" y="2892598"/>
            <a:ext cx="0" cy="545873"/>
          </a:xfrm>
          <a:prstGeom prst="line">
            <a:avLst/>
          </a:prstGeom>
          <a:ln>
            <a:solidFill>
              <a:srgbClr val="0085FF"/>
            </a:solidFill>
            <a:prstDash val="dash"/>
          </a:ln>
        </p:spPr>
        <p:style>
          <a:lnRef idx="2">
            <a:schemeClr val="accent1"/>
          </a:lnRef>
          <a:fillRef idx="0">
            <a:schemeClr val="accent1"/>
          </a:fillRef>
          <a:effectRef idx="1">
            <a:schemeClr val="accent1"/>
          </a:effectRef>
          <a:fontRef idx="minor">
            <a:schemeClr val="tx1"/>
          </a:fontRef>
        </p:style>
      </p:cxnSp>
      <p:sp>
        <p:nvSpPr>
          <p:cNvPr id="40" name="Rounded Rectangle 39">
            <a:extLst>
              <a:ext uri="{FF2B5EF4-FFF2-40B4-BE49-F238E27FC236}">
                <a16:creationId xmlns:a16="http://schemas.microsoft.com/office/drawing/2014/main" id="{7E5B9F28-E480-CF7F-66F4-234996F59B15}"/>
              </a:ext>
            </a:extLst>
          </p:cNvPr>
          <p:cNvSpPr/>
          <p:nvPr/>
        </p:nvSpPr>
        <p:spPr>
          <a:xfrm>
            <a:off x="3412982" y="3352463"/>
            <a:ext cx="720000" cy="360000"/>
          </a:xfrm>
          <a:prstGeom prst="roundRect">
            <a:avLst/>
          </a:prstGeom>
          <a:solidFill>
            <a:srgbClr val="008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1" name="Oval 40">
            <a:extLst>
              <a:ext uri="{FF2B5EF4-FFF2-40B4-BE49-F238E27FC236}">
                <a16:creationId xmlns:a16="http://schemas.microsoft.com/office/drawing/2014/main" id="{86BB5E21-A02F-808E-A60A-0085867F0356}"/>
              </a:ext>
            </a:extLst>
          </p:cNvPr>
          <p:cNvSpPr/>
          <p:nvPr/>
        </p:nvSpPr>
        <p:spPr>
          <a:xfrm>
            <a:off x="6161083" y="2766599"/>
            <a:ext cx="125999" cy="125999"/>
          </a:xfrm>
          <a:prstGeom prst="ellipse">
            <a:avLst/>
          </a:prstGeom>
          <a:solidFill>
            <a:srgbClr val="20CC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42" name="Straight Connector 41">
            <a:extLst>
              <a:ext uri="{FF2B5EF4-FFF2-40B4-BE49-F238E27FC236}">
                <a16:creationId xmlns:a16="http://schemas.microsoft.com/office/drawing/2014/main" id="{189FCD45-1F54-9648-C2C2-106DE11C8D50}"/>
              </a:ext>
            </a:extLst>
          </p:cNvPr>
          <p:cNvCxnSpPr>
            <a:cxnSpLocks/>
          </p:cNvCxnSpPr>
          <p:nvPr/>
        </p:nvCxnSpPr>
        <p:spPr>
          <a:xfrm>
            <a:off x="6224082" y="2892598"/>
            <a:ext cx="0" cy="545873"/>
          </a:xfrm>
          <a:prstGeom prst="line">
            <a:avLst/>
          </a:prstGeom>
          <a:ln>
            <a:solidFill>
              <a:srgbClr val="20CC78"/>
            </a:solidFill>
            <a:prstDash val="dash"/>
          </a:ln>
        </p:spPr>
        <p:style>
          <a:lnRef idx="2">
            <a:schemeClr val="accent1"/>
          </a:lnRef>
          <a:fillRef idx="0">
            <a:schemeClr val="accent1"/>
          </a:fillRef>
          <a:effectRef idx="1">
            <a:schemeClr val="accent1"/>
          </a:effectRef>
          <a:fontRef idx="minor">
            <a:schemeClr val="tx1"/>
          </a:fontRef>
        </p:style>
      </p:cxnSp>
      <p:sp>
        <p:nvSpPr>
          <p:cNvPr id="43" name="Rounded Rectangle 42">
            <a:extLst>
              <a:ext uri="{FF2B5EF4-FFF2-40B4-BE49-F238E27FC236}">
                <a16:creationId xmlns:a16="http://schemas.microsoft.com/office/drawing/2014/main" id="{FC2CFBAF-869D-3C88-D5C8-ED9C270A35A6}"/>
              </a:ext>
            </a:extLst>
          </p:cNvPr>
          <p:cNvSpPr/>
          <p:nvPr/>
        </p:nvSpPr>
        <p:spPr>
          <a:xfrm>
            <a:off x="5864082" y="3352463"/>
            <a:ext cx="720000" cy="360000"/>
          </a:xfrm>
          <a:prstGeom prst="roundRect">
            <a:avLst/>
          </a:prstGeom>
          <a:solidFill>
            <a:srgbClr val="20CC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4" name="Oval 43">
            <a:extLst>
              <a:ext uri="{FF2B5EF4-FFF2-40B4-BE49-F238E27FC236}">
                <a16:creationId xmlns:a16="http://schemas.microsoft.com/office/drawing/2014/main" id="{1894BF36-ABAF-E1AB-537E-8086B05C4CC3}"/>
              </a:ext>
            </a:extLst>
          </p:cNvPr>
          <p:cNvSpPr/>
          <p:nvPr/>
        </p:nvSpPr>
        <p:spPr>
          <a:xfrm>
            <a:off x="8611174" y="2766599"/>
            <a:ext cx="125999" cy="125999"/>
          </a:xfrm>
          <a:prstGeom prst="ellipse">
            <a:avLst/>
          </a:prstGeom>
          <a:solidFill>
            <a:srgbClr val="7A40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45" name="Straight Connector 44">
            <a:extLst>
              <a:ext uri="{FF2B5EF4-FFF2-40B4-BE49-F238E27FC236}">
                <a16:creationId xmlns:a16="http://schemas.microsoft.com/office/drawing/2014/main" id="{EB4CE132-2BE5-2AD3-7DDB-B015B1046337}"/>
              </a:ext>
            </a:extLst>
          </p:cNvPr>
          <p:cNvCxnSpPr>
            <a:cxnSpLocks/>
          </p:cNvCxnSpPr>
          <p:nvPr/>
        </p:nvCxnSpPr>
        <p:spPr>
          <a:xfrm>
            <a:off x="8674173" y="2892598"/>
            <a:ext cx="0" cy="545873"/>
          </a:xfrm>
          <a:prstGeom prst="line">
            <a:avLst/>
          </a:prstGeom>
          <a:ln>
            <a:solidFill>
              <a:srgbClr val="7A40F2"/>
            </a:solidFill>
            <a:prstDash val="dash"/>
          </a:ln>
        </p:spPr>
        <p:style>
          <a:lnRef idx="2">
            <a:schemeClr val="accent1"/>
          </a:lnRef>
          <a:fillRef idx="0">
            <a:schemeClr val="accent1"/>
          </a:fillRef>
          <a:effectRef idx="1">
            <a:schemeClr val="accent1"/>
          </a:effectRef>
          <a:fontRef idx="minor">
            <a:schemeClr val="tx1"/>
          </a:fontRef>
        </p:style>
      </p:cxnSp>
      <p:sp>
        <p:nvSpPr>
          <p:cNvPr id="46" name="Rounded Rectangle 45">
            <a:extLst>
              <a:ext uri="{FF2B5EF4-FFF2-40B4-BE49-F238E27FC236}">
                <a16:creationId xmlns:a16="http://schemas.microsoft.com/office/drawing/2014/main" id="{934E939C-CF38-8F16-56C3-305F1BF5C1A4}"/>
              </a:ext>
            </a:extLst>
          </p:cNvPr>
          <p:cNvSpPr/>
          <p:nvPr/>
        </p:nvSpPr>
        <p:spPr>
          <a:xfrm>
            <a:off x="8314173" y="3352463"/>
            <a:ext cx="720000" cy="360000"/>
          </a:xfrm>
          <a:prstGeom prst="roundRect">
            <a:avLst/>
          </a:prstGeom>
          <a:solidFill>
            <a:srgbClr val="7A40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7" name="Content Placeholder 2">
            <a:extLst>
              <a:ext uri="{FF2B5EF4-FFF2-40B4-BE49-F238E27FC236}">
                <a16:creationId xmlns:a16="http://schemas.microsoft.com/office/drawing/2014/main" id="{42F12C92-1417-CF51-4E18-6187A7311A8A}"/>
              </a:ext>
            </a:extLst>
          </p:cNvPr>
          <p:cNvSpPr txBox="1">
            <a:spLocks/>
          </p:cNvSpPr>
          <p:nvPr/>
        </p:nvSpPr>
        <p:spPr>
          <a:xfrm>
            <a:off x="2649788" y="3429000"/>
            <a:ext cx="2254429" cy="2655570"/>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latin typeface="Poppins" pitchFamily="2" charset="77"/>
                <a:cs typeface="Poppins" pitchFamily="2" charset="77"/>
              </a:rPr>
              <a:t>Wij zijn gestart met de voucher aanvraag i.s.m. lokale huisartsenpraktijk. </a:t>
            </a:r>
            <a:endParaRPr lang="en-NL" sz="1400" dirty="0">
              <a:latin typeface="Poppins" pitchFamily="2" charset="77"/>
              <a:cs typeface="Poppins" pitchFamily="2" charset="77"/>
            </a:endParaRPr>
          </a:p>
        </p:txBody>
      </p:sp>
      <p:sp>
        <p:nvSpPr>
          <p:cNvPr id="19" name="Content Placeholder 2">
            <a:extLst>
              <a:ext uri="{FF2B5EF4-FFF2-40B4-BE49-F238E27FC236}">
                <a16:creationId xmlns:a16="http://schemas.microsoft.com/office/drawing/2014/main" id="{207DA239-BA09-2EEE-C839-D0CA5E7CFCCF}"/>
              </a:ext>
            </a:extLst>
          </p:cNvPr>
          <p:cNvSpPr txBox="1">
            <a:spLocks/>
          </p:cNvSpPr>
          <p:nvPr/>
        </p:nvSpPr>
        <p:spPr>
          <a:xfrm>
            <a:off x="5099879" y="3429000"/>
            <a:ext cx="2254429" cy="2655570"/>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latin typeface="Poppins" pitchFamily="2" charset="77"/>
                <a:cs typeface="Poppins" pitchFamily="2" charset="77"/>
              </a:rPr>
              <a:t>Wij hebben daarna een planning gemaakt en team gevormd. </a:t>
            </a:r>
            <a:endParaRPr lang="en-NL" sz="1400" dirty="0">
              <a:latin typeface="Poppins" pitchFamily="2" charset="77"/>
              <a:cs typeface="Poppins" pitchFamily="2" charset="77"/>
            </a:endParaRPr>
          </a:p>
        </p:txBody>
      </p:sp>
      <p:sp>
        <p:nvSpPr>
          <p:cNvPr id="20" name="Content Placeholder 2">
            <a:extLst>
              <a:ext uri="{FF2B5EF4-FFF2-40B4-BE49-F238E27FC236}">
                <a16:creationId xmlns:a16="http://schemas.microsoft.com/office/drawing/2014/main" id="{143CA799-8E14-E4F8-BFCA-DC3D12A2B707}"/>
              </a:ext>
            </a:extLst>
          </p:cNvPr>
          <p:cNvSpPr txBox="1">
            <a:spLocks/>
          </p:cNvSpPr>
          <p:nvPr/>
        </p:nvSpPr>
        <p:spPr>
          <a:xfrm>
            <a:off x="7549970" y="3429000"/>
            <a:ext cx="2254430" cy="2655570"/>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latin typeface="Poppins" pitchFamily="2" charset="77"/>
                <a:cs typeface="Poppins" pitchFamily="2" charset="77"/>
              </a:rPr>
              <a:t>De laatste stap was de uitvoering van de pilot bijeenkomsten. </a:t>
            </a:r>
            <a:endParaRPr lang="en-NL" sz="1400" dirty="0">
              <a:latin typeface="Poppins" pitchFamily="2" charset="77"/>
              <a:cs typeface="Poppins" pitchFamily="2" charset="77"/>
            </a:endParaRPr>
          </a:p>
        </p:txBody>
      </p:sp>
      <p:cxnSp>
        <p:nvCxnSpPr>
          <p:cNvPr id="2" name="Straight Connector 44">
            <a:extLst>
              <a:ext uri="{FF2B5EF4-FFF2-40B4-BE49-F238E27FC236}">
                <a16:creationId xmlns:a16="http://schemas.microsoft.com/office/drawing/2014/main" id="{4013A09E-9E03-F70F-15A4-02BA1DB97173}"/>
              </a:ext>
            </a:extLst>
          </p:cNvPr>
          <p:cNvCxnSpPr>
            <a:cxnSpLocks/>
          </p:cNvCxnSpPr>
          <p:nvPr/>
        </p:nvCxnSpPr>
        <p:spPr>
          <a:xfrm>
            <a:off x="11023234" y="2860590"/>
            <a:ext cx="0" cy="1549486"/>
          </a:xfrm>
          <a:prstGeom prst="line">
            <a:avLst/>
          </a:prstGeom>
          <a:ln>
            <a:solidFill>
              <a:srgbClr val="FFB22B"/>
            </a:solidFill>
            <a:prstDash val="dash"/>
          </a:ln>
        </p:spPr>
        <p:style>
          <a:lnRef idx="2">
            <a:schemeClr val="accent1"/>
          </a:lnRef>
          <a:fillRef idx="0">
            <a:schemeClr val="accent1"/>
          </a:fillRef>
          <a:effectRef idx="1">
            <a:schemeClr val="accent1"/>
          </a:effectRef>
          <a:fontRef idx="minor">
            <a:schemeClr val="tx1"/>
          </a:fontRef>
        </p:style>
      </p:cxnSp>
      <p:sp>
        <p:nvSpPr>
          <p:cNvPr id="3" name="Rounded Rectangle 45">
            <a:extLst>
              <a:ext uri="{FF2B5EF4-FFF2-40B4-BE49-F238E27FC236}">
                <a16:creationId xmlns:a16="http://schemas.microsoft.com/office/drawing/2014/main" id="{9A3A20CA-DE60-CACF-8A11-13763FC43006}"/>
              </a:ext>
            </a:extLst>
          </p:cNvPr>
          <p:cNvSpPr/>
          <p:nvPr/>
        </p:nvSpPr>
        <p:spPr>
          <a:xfrm>
            <a:off x="10663234" y="4282028"/>
            <a:ext cx="720000" cy="360000"/>
          </a:xfrm>
          <a:prstGeom prst="roundRect">
            <a:avLst/>
          </a:prstGeom>
          <a:solidFill>
            <a:srgbClr val="FFB22B"/>
          </a:solidFill>
          <a:ln>
            <a:solidFill>
              <a:srgbClr val="FFB2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 name="Content Placeholder 2">
            <a:extLst>
              <a:ext uri="{FF2B5EF4-FFF2-40B4-BE49-F238E27FC236}">
                <a16:creationId xmlns:a16="http://schemas.microsoft.com/office/drawing/2014/main" id="{56A0D5F6-F4DA-E996-B13F-8DF58E20A835}"/>
              </a:ext>
            </a:extLst>
          </p:cNvPr>
          <p:cNvSpPr txBox="1">
            <a:spLocks/>
          </p:cNvSpPr>
          <p:nvPr/>
        </p:nvSpPr>
        <p:spPr>
          <a:xfrm>
            <a:off x="10000061" y="4410076"/>
            <a:ext cx="1992241" cy="1674493"/>
          </a:xfrm>
          <a:prstGeom prst="rect">
            <a:avLst/>
          </a:prstGeom>
          <a:solidFill>
            <a:schemeClr val="bg1"/>
          </a:solidFill>
        </p:spPr>
        <p:txBody>
          <a:bodyPr vert="horz" lIns="180000" tIns="180000" rIns="180000" bIns="180000" numCol="1" spcCol="36000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latin typeface="Poppins" pitchFamily="2" charset="77"/>
                <a:cs typeface="Poppins" pitchFamily="2" charset="77"/>
              </a:rPr>
              <a:t>Meer bekendheid in de buurt en zorgaanbieders en de uitvoering van 2 bijeenkomsten met 6 deelnemers. </a:t>
            </a:r>
            <a:endParaRPr lang="en-NL" sz="1400" dirty="0">
              <a:latin typeface="Poppins" pitchFamily="2" charset="77"/>
              <a:cs typeface="Poppins" pitchFamily="2" charset="77"/>
            </a:endParaRPr>
          </a:p>
        </p:txBody>
      </p:sp>
      <p:pic>
        <p:nvPicPr>
          <p:cNvPr id="4" name="Afbeelding 3" descr="Afbeelding met Lettertype, Graphics, logo, symbool&#10;&#10;Automatisch gegenereerde beschrijving">
            <a:extLst>
              <a:ext uri="{FF2B5EF4-FFF2-40B4-BE49-F238E27FC236}">
                <a16:creationId xmlns:a16="http://schemas.microsoft.com/office/drawing/2014/main" id="{C9C250DB-0442-BABD-9B7C-725BA98837B0}"/>
              </a:ext>
            </a:extLst>
          </p:cNvPr>
          <p:cNvPicPr>
            <a:picLocks noChangeAspect="1"/>
          </p:cNvPicPr>
          <p:nvPr/>
        </p:nvPicPr>
        <p:blipFill>
          <a:blip r:embed="rId3"/>
          <a:stretch>
            <a:fillRect/>
          </a:stretch>
        </p:blipFill>
        <p:spPr>
          <a:xfrm>
            <a:off x="10113264" y="150014"/>
            <a:ext cx="1521688" cy="428796"/>
          </a:xfrm>
          <a:prstGeom prst="rect">
            <a:avLst/>
          </a:prstGeom>
        </p:spPr>
      </p:pic>
    </p:spTree>
    <p:extLst>
      <p:ext uri="{BB962C8B-B14F-4D97-AF65-F5344CB8AC3E}">
        <p14:creationId xmlns:p14="http://schemas.microsoft.com/office/powerpoint/2010/main" val="3271150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6B8EE-0004-A5E2-CF9F-34E2273750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8EBCEB-3386-C82B-D090-90179AA56A06}"/>
              </a:ext>
            </a:extLst>
          </p:cNvPr>
          <p:cNvSpPr>
            <a:spLocks noGrp="1"/>
          </p:cNvSpPr>
          <p:nvPr>
            <p:ph type="title"/>
          </p:nvPr>
        </p:nvSpPr>
        <p:spPr/>
        <p:txBody>
          <a:bodyPr/>
          <a:lstStyle/>
          <a:p>
            <a:r>
              <a:rPr lang="nl-NL" dirty="0"/>
              <a:t>Implementatievoucher Hoofddorp</a:t>
            </a:r>
            <a:br>
              <a:rPr lang="nl-NL" dirty="0"/>
            </a:br>
            <a:r>
              <a:rPr lang="nl-NL" dirty="0"/>
              <a:t>St. De Buitenplaats</a:t>
            </a:r>
            <a:endParaRPr lang="en-NL" dirty="0"/>
          </a:p>
        </p:txBody>
      </p:sp>
      <p:sp>
        <p:nvSpPr>
          <p:cNvPr id="4" name="Title 1">
            <a:extLst>
              <a:ext uri="{FF2B5EF4-FFF2-40B4-BE49-F238E27FC236}">
                <a16:creationId xmlns:a16="http://schemas.microsoft.com/office/drawing/2014/main" id="{DD14B809-401E-0D26-47D4-93320A5CCF6B}"/>
              </a:ext>
            </a:extLst>
          </p:cNvPr>
          <p:cNvSpPr txBox="1">
            <a:spLocks/>
          </p:cNvSpPr>
          <p:nvPr/>
        </p:nvSpPr>
        <p:spPr>
          <a:xfrm>
            <a:off x="7265772" y="0"/>
            <a:ext cx="4566227" cy="646042"/>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pPr algn="r"/>
            <a:endParaRPr lang="en-NL" sz="1200" b="0" dirty="0"/>
          </a:p>
        </p:txBody>
      </p:sp>
      <p:sp>
        <p:nvSpPr>
          <p:cNvPr id="7" name="Title 1">
            <a:extLst>
              <a:ext uri="{FF2B5EF4-FFF2-40B4-BE49-F238E27FC236}">
                <a16:creationId xmlns:a16="http://schemas.microsoft.com/office/drawing/2014/main" id="{F31704A0-8DA9-A580-6163-9892DA43AD31}"/>
              </a:ext>
            </a:extLst>
          </p:cNvPr>
          <p:cNvSpPr txBox="1">
            <a:spLocks/>
          </p:cNvSpPr>
          <p:nvPr/>
        </p:nvSpPr>
        <p:spPr>
          <a:xfrm>
            <a:off x="360000" y="654908"/>
            <a:ext cx="11472000" cy="991330"/>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r>
              <a:rPr lang="nl-NL" sz="2800" dirty="0">
                <a:solidFill>
                  <a:srgbClr val="0085FF"/>
                </a:solidFill>
              </a:rPr>
              <a:t>Onderdeel 2: </a:t>
            </a:r>
            <a:r>
              <a:rPr lang="nl-NL" sz="2800" dirty="0"/>
              <a:t>Wat merken patiënten ervan?</a:t>
            </a:r>
            <a:endParaRPr lang="en-NL" sz="2800" dirty="0"/>
          </a:p>
        </p:txBody>
      </p:sp>
      <p:sp>
        <p:nvSpPr>
          <p:cNvPr id="10" name="Content Placeholder 2">
            <a:extLst>
              <a:ext uri="{FF2B5EF4-FFF2-40B4-BE49-F238E27FC236}">
                <a16:creationId xmlns:a16="http://schemas.microsoft.com/office/drawing/2014/main" id="{BE203615-3371-D8EF-0C4B-C0D4B9BB0689}"/>
              </a:ext>
            </a:extLst>
          </p:cNvPr>
          <p:cNvSpPr txBox="1">
            <a:spLocks/>
          </p:cNvSpPr>
          <p:nvPr/>
        </p:nvSpPr>
        <p:spPr>
          <a:xfrm>
            <a:off x="8231998" y="1825625"/>
            <a:ext cx="3600000" cy="4192116"/>
          </a:xfrm>
          <a:prstGeom prst="rect">
            <a:avLst/>
          </a:prstGeom>
          <a:noFill/>
        </p:spPr>
        <p:txBody>
          <a:bodyPr vert="horz" lIns="288000" tIns="360000" rIns="288000" bIns="36000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solidFill>
                  <a:schemeClr val="bg1"/>
                </a:solidFill>
                <a:latin typeface="Poppins" pitchFamily="2" charset="77"/>
                <a:cs typeface="Poppins" pitchFamily="2" charset="77"/>
              </a:rPr>
              <a:t>Het is een nieuw beginpunt, geen eindpunt.</a:t>
            </a:r>
            <a:endParaRPr lang="en-NL" dirty="0">
              <a:solidFill>
                <a:schemeClr val="bg1"/>
              </a:solidFill>
              <a:latin typeface="Poppins" pitchFamily="2" charset="77"/>
              <a:cs typeface="Poppins" pitchFamily="2" charset="77"/>
            </a:endParaRPr>
          </a:p>
        </p:txBody>
      </p:sp>
      <p:sp>
        <p:nvSpPr>
          <p:cNvPr id="27" name="Content Placeholder 2">
            <a:extLst>
              <a:ext uri="{FF2B5EF4-FFF2-40B4-BE49-F238E27FC236}">
                <a16:creationId xmlns:a16="http://schemas.microsoft.com/office/drawing/2014/main" id="{A7EA0F67-35DF-8B89-93E0-CF8F12267082}"/>
              </a:ext>
            </a:extLst>
          </p:cNvPr>
          <p:cNvSpPr txBox="1">
            <a:spLocks/>
          </p:cNvSpPr>
          <p:nvPr/>
        </p:nvSpPr>
        <p:spPr>
          <a:xfrm>
            <a:off x="359998" y="1825627"/>
            <a:ext cx="2340000" cy="432000"/>
          </a:xfrm>
          <a:prstGeom prst="rect">
            <a:avLst/>
          </a:prstGeom>
          <a:solidFill>
            <a:srgbClr val="0085FF"/>
          </a:solidFill>
        </p:spPr>
        <p:txBody>
          <a:bodyPr vert="horz" lIns="180000" tIns="0" rIns="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L" sz="1400" dirty="0">
                <a:solidFill>
                  <a:schemeClr val="bg1"/>
                </a:solidFill>
                <a:latin typeface="Poppins" pitchFamily="2" charset="77"/>
                <a:cs typeface="Poppins" pitchFamily="2" charset="77"/>
              </a:rPr>
              <a:t>Voelt meer betrokken</a:t>
            </a:r>
          </a:p>
        </p:txBody>
      </p:sp>
      <p:sp>
        <p:nvSpPr>
          <p:cNvPr id="28" name="Content Placeholder 2">
            <a:extLst>
              <a:ext uri="{FF2B5EF4-FFF2-40B4-BE49-F238E27FC236}">
                <a16:creationId xmlns:a16="http://schemas.microsoft.com/office/drawing/2014/main" id="{BB95F8A7-4752-5FF6-74B1-7D870B6C3C3D}"/>
              </a:ext>
            </a:extLst>
          </p:cNvPr>
          <p:cNvSpPr txBox="1">
            <a:spLocks/>
          </p:cNvSpPr>
          <p:nvPr/>
        </p:nvSpPr>
        <p:spPr>
          <a:xfrm>
            <a:off x="359998" y="2257627"/>
            <a:ext cx="2340000" cy="3760114"/>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latin typeface="Poppins" pitchFamily="2" charset="77"/>
                <a:cs typeface="Poppins" pitchFamily="2" charset="77"/>
              </a:rPr>
              <a:t>Persoonlijke aandacht, rust en uitleg. Tijd en aandacht. </a:t>
            </a:r>
            <a:endParaRPr lang="en-NL" sz="1400" dirty="0">
              <a:latin typeface="Poppins" pitchFamily="2" charset="77"/>
              <a:cs typeface="Poppins" pitchFamily="2" charset="77"/>
            </a:endParaRPr>
          </a:p>
          <a:p>
            <a:pPr marL="0" indent="0">
              <a:buNone/>
            </a:pPr>
            <a:endParaRPr lang="en-NL" sz="1400" dirty="0">
              <a:latin typeface="Poppins" pitchFamily="2" charset="77"/>
              <a:cs typeface="Poppins" pitchFamily="2" charset="77"/>
            </a:endParaRPr>
          </a:p>
        </p:txBody>
      </p:sp>
      <p:graphicFrame>
        <p:nvGraphicFramePr>
          <p:cNvPr id="15" name="Chart 14">
            <a:extLst>
              <a:ext uri="{FF2B5EF4-FFF2-40B4-BE49-F238E27FC236}">
                <a16:creationId xmlns:a16="http://schemas.microsoft.com/office/drawing/2014/main" id="{4B083D71-07B8-6CC7-A77B-FD499B2A3FFF}"/>
              </a:ext>
            </a:extLst>
          </p:cNvPr>
          <p:cNvGraphicFramePr/>
          <p:nvPr>
            <p:extLst>
              <p:ext uri="{D42A27DB-BD31-4B8C-83A1-F6EECF244321}">
                <p14:modId xmlns:p14="http://schemas.microsoft.com/office/powerpoint/2010/main" val="713798324"/>
              </p:ext>
            </p:extLst>
          </p:nvPr>
        </p:nvGraphicFramePr>
        <p:xfrm>
          <a:off x="449998" y="3856297"/>
          <a:ext cx="2160000" cy="2161444"/>
        </p:xfrm>
        <a:graphic>
          <a:graphicData uri="http://schemas.openxmlformats.org/drawingml/2006/chart">
            <c:chart xmlns:c="http://schemas.openxmlformats.org/drawingml/2006/chart" xmlns:r="http://schemas.openxmlformats.org/officeDocument/2006/relationships" r:id="rId3"/>
          </a:graphicData>
        </a:graphic>
      </p:graphicFrame>
      <p:sp>
        <p:nvSpPr>
          <p:cNvPr id="37" name="Content Placeholder 2">
            <a:extLst>
              <a:ext uri="{FF2B5EF4-FFF2-40B4-BE49-F238E27FC236}">
                <a16:creationId xmlns:a16="http://schemas.microsoft.com/office/drawing/2014/main" id="{921F9676-8726-7BDB-90B3-150075E8FF8D}"/>
              </a:ext>
            </a:extLst>
          </p:cNvPr>
          <p:cNvSpPr txBox="1">
            <a:spLocks/>
          </p:cNvSpPr>
          <p:nvPr/>
        </p:nvSpPr>
        <p:spPr>
          <a:xfrm>
            <a:off x="2951852" y="1825627"/>
            <a:ext cx="2340000" cy="432000"/>
          </a:xfrm>
          <a:prstGeom prst="rect">
            <a:avLst/>
          </a:prstGeom>
          <a:solidFill>
            <a:schemeClr val="accent4"/>
          </a:solidFill>
        </p:spPr>
        <p:txBody>
          <a:bodyPr vert="horz" lIns="180000" tIns="0" rIns="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solidFill>
                  <a:schemeClr val="bg1"/>
                </a:solidFill>
                <a:latin typeface="Poppins" pitchFamily="2" charset="77"/>
                <a:cs typeface="Poppins" pitchFamily="2" charset="77"/>
              </a:rPr>
              <a:t>Beter verwezen</a:t>
            </a:r>
            <a:endParaRPr lang="en-NL" sz="1400" dirty="0">
              <a:solidFill>
                <a:schemeClr val="bg1"/>
              </a:solidFill>
              <a:latin typeface="Poppins" pitchFamily="2" charset="77"/>
              <a:cs typeface="Poppins" pitchFamily="2" charset="77"/>
            </a:endParaRPr>
          </a:p>
        </p:txBody>
      </p:sp>
      <p:sp>
        <p:nvSpPr>
          <p:cNvPr id="38" name="Content Placeholder 2">
            <a:extLst>
              <a:ext uri="{FF2B5EF4-FFF2-40B4-BE49-F238E27FC236}">
                <a16:creationId xmlns:a16="http://schemas.microsoft.com/office/drawing/2014/main" id="{70A75AF4-3B1F-302D-AD17-B0EFB094E0D9}"/>
              </a:ext>
            </a:extLst>
          </p:cNvPr>
          <p:cNvSpPr txBox="1">
            <a:spLocks/>
          </p:cNvSpPr>
          <p:nvPr/>
        </p:nvSpPr>
        <p:spPr>
          <a:xfrm>
            <a:off x="2951852" y="2257627"/>
            <a:ext cx="2340000" cy="3760114"/>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err="1">
                <a:latin typeface="Poppins" pitchFamily="2" charset="77"/>
                <a:cs typeface="Poppins" pitchFamily="2" charset="77"/>
              </a:rPr>
              <a:t>Dit</a:t>
            </a:r>
            <a:r>
              <a:rPr lang="en-GB" sz="1400" dirty="0">
                <a:latin typeface="Poppins" pitchFamily="2" charset="77"/>
                <a:cs typeface="Poppins" pitchFamily="2" charset="77"/>
              </a:rPr>
              <a:t> is </a:t>
            </a:r>
            <a:r>
              <a:rPr lang="en-GB" sz="1400" dirty="0" err="1">
                <a:latin typeface="Poppins" pitchFamily="2" charset="77"/>
                <a:cs typeface="Poppins" pitchFamily="2" charset="77"/>
              </a:rPr>
              <a:t>niet</a:t>
            </a:r>
            <a:r>
              <a:rPr lang="en-GB" sz="1400" dirty="0">
                <a:latin typeface="Poppins" pitchFamily="2" charset="77"/>
                <a:cs typeface="Poppins" pitchFamily="2" charset="77"/>
              </a:rPr>
              <a:t> van </a:t>
            </a:r>
            <a:r>
              <a:rPr lang="en-GB" sz="1400" dirty="0" err="1">
                <a:latin typeface="Poppins" pitchFamily="2" charset="77"/>
                <a:cs typeface="Poppins" pitchFamily="2" charset="77"/>
              </a:rPr>
              <a:t>toepassing</a:t>
            </a:r>
            <a:r>
              <a:rPr lang="en-GB" sz="1400" dirty="0">
                <a:latin typeface="Poppins" pitchFamily="2" charset="77"/>
                <a:cs typeface="Poppins" pitchFamily="2" charset="77"/>
              </a:rPr>
              <a:t> </a:t>
            </a:r>
            <a:r>
              <a:rPr lang="en-GB" sz="1400" dirty="0" err="1">
                <a:latin typeface="Poppins" pitchFamily="2" charset="77"/>
                <a:cs typeface="Poppins" pitchFamily="2" charset="77"/>
              </a:rPr>
              <a:t>geweest</a:t>
            </a:r>
            <a:r>
              <a:rPr lang="en-GB" sz="1400" dirty="0">
                <a:latin typeface="Poppins" pitchFamily="2" charset="77"/>
                <a:cs typeface="Poppins" pitchFamily="2" charset="77"/>
              </a:rPr>
              <a:t> </a:t>
            </a:r>
            <a:r>
              <a:rPr lang="en-GB" sz="1400" dirty="0" err="1">
                <a:latin typeface="Poppins" pitchFamily="2" charset="77"/>
                <a:cs typeface="Poppins" pitchFamily="2" charset="77"/>
              </a:rPr>
              <a:t>vanuit</a:t>
            </a:r>
            <a:r>
              <a:rPr lang="en-GB" sz="1400" dirty="0">
                <a:latin typeface="Poppins" pitchFamily="2" charset="77"/>
                <a:cs typeface="Poppins" pitchFamily="2" charset="77"/>
              </a:rPr>
              <a:t> </a:t>
            </a:r>
            <a:r>
              <a:rPr lang="en-GB" sz="1400" dirty="0" err="1">
                <a:latin typeface="Poppins" pitchFamily="2" charset="77"/>
                <a:cs typeface="Poppins" pitchFamily="2" charset="77"/>
              </a:rPr>
              <a:t>eerstelijns</a:t>
            </a:r>
            <a:r>
              <a:rPr lang="en-GB" sz="1400" dirty="0">
                <a:latin typeface="Poppins" pitchFamily="2" charset="77"/>
                <a:cs typeface="Poppins" pitchFamily="2" charset="77"/>
              </a:rPr>
              <a:t> </a:t>
            </a:r>
            <a:r>
              <a:rPr lang="en-GB" sz="1400" dirty="0" err="1">
                <a:latin typeface="Poppins" pitchFamily="2" charset="77"/>
                <a:cs typeface="Poppins" pitchFamily="2" charset="77"/>
              </a:rPr>
              <a:t>zorg</a:t>
            </a:r>
            <a:r>
              <a:rPr lang="en-GB" sz="1400" dirty="0">
                <a:latin typeface="Poppins" pitchFamily="2" charset="77"/>
                <a:cs typeface="Poppins" pitchFamily="2" charset="77"/>
              </a:rPr>
              <a:t>.</a:t>
            </a:r>
          </a:p>
          <a:p>
            <a:pPr marL="0" indent="0">
              <a:buNone/>
            </a:pPr>
            <a:r>
              <a:rPr lang="en-GB" sz="1400" dirty="0" err="1">
                <a:latin typeface="Poppins" pitchFamily="2" charset="77"/>
                <a:cs typeface="Poppins" pitchFamily="2" charset="77"/>
              </a:rPr>
              <a:t>Wel</a:t>
            </a:r>
            <a:r>
              <a:rPr lang="en-GB" sz="1400" dirty="0">
                <a:latin typeface="Poppins" pitchFamily="2" charset="77"/>
                <a:cs typeface="Poppins" pitchFamily="2" charset="77"/>
              </a:rPr>
              <a:t> </a:t>
            </a:r>
            <a:r>
              <a:rPr lang="en-GB" sz="1400" dirty="0" err="1">
                <a:latin typeface="Poppins" pitchFamily="2" charset="77"/>
                <a:cs typeface="Poppins" pitchFamily="2" charset="77"/>
              </a:rPr>
              <a:t>doorwijzing</a:t>
            </a:r>
            <a:r>
              <a:rPr lang="en-GB" sz="1400" dirty="0">
                <a:latin typeface="Poppins" pitchFamily="2" charset="77"/>
                <a:cs typeface="Poppins" pitchFamily="2" charset="77"/>
              </a:rPr>
              <a:t> </a:t>
            </a:r>
            <a:r>
              <a:rPr lang="en-GB" sz="1400" dirty="0" err="1">
                <a:latin typeface="Poppins" pitchFamily="2" charset="77"/>
                <a:cs typeface="Poppins" pitchFamily="2" charset="77"/>
              </a:rPr>
              <a:t>vanuit</a:t>
            </a:r>
            <a:r>
              <a:rPr lang="en-GB" sz="1400" dirty="0">
                <a:latin typeface="Poppins" pitchFamily="2" charset="77"/>
                <a:cs typeface="Poppins" pitchFamily="2" charset="77"/>
              </a:rPr>
              <a:t> </a:t>
            </a:r>
            <a:r>
              <a:rPr lang="en-GB" sz="1400" dirty="0" err="1">
                <a:latin typeface="Poppins" pitchFamily="2" charset="77"/>
                <a:cs typeface="Poppins" pitchFamily="2" charset="77"/>
              </a:rPr>
              <a:t>sociaal</a:t>
            </a:r>
            <a:r>
              <a:rPr lang="en-GB" sz="1400" dirty="0">
                <a:latin typeface="Poppins" pitchFamily="2" charset="77"/>
                <a:cs typeface="Poppins" pitchFamily="2" charset="77"/>
              </a:rPr>
              <a:t> </a:t>
            </a:r>
            <a:r>
              <a:rPr lang="en-GB" sz="1400" dirty="0" err="1">
                <a:latin typeface="Poppins" pitchFamily="2" charset="77"/>
                <a:cs typeface="Poppins" pitchFamily="2" charset="77"/>
              </a:rPr>
              <a:t>domein</a:t>
            </a:r>
            <a:r>
              <a:rPr lang="en-GB" sz="1400" dirty="0">
                <a:latin typeface="Poppins" pitchFamily="2" charset="77"/>
                <a:cs typeface="Poppins" pitchFamily="2" charset="77"/>
              </a:rPr>
              <a:t>. </a:t>
            </a:r>
          </a:p>
          <a:p>
            <a:pPr marL="0" indent="0">
              <a:buNone/>
            </a:pPr>
            <a:endParaRPr lang="en-GB" sz="1400" dirty="0">
              <a:latin typeface="Poppins" pitchFamily="2" charset="77"/>
              <a:cs typeface="Poppins" pitchFamily="2" charset="77"/>
            </a:endParaRPr>
          </a:p>
        </p:txBody>
      </p:sp>
      <p:graphicFrame>
        <p:nvGraphicFramePr>
          <p:cNvPr id="16" name="Chart 15">
            <a:extLst>
              <a:ext uri="{FF2B5EF4-FFF2-40B4-BE49-F238E27FC236}">
                <a16:creationId xmlns:a16="http://schemas.microsoft.com/office/drawing/2014/main" id="{9E1C021E-4D17-881B-77E5-7DD7AAA59451}"/>
              </a:ext>
            </a:extLst>
          </p:cNvPr>
          <p:cNvGraphicFramePr/>
          <p:nvPr>
            <p:extLst>
              <p:ext uri="{D42A27DB-BD31-4B8C-83A1-F6EECF244321}">
                <p14:modId xmlns:p14="http://schemas.microsoft.com/office/powerpoint/2010/main" val="3694831616"/>
              </p:ext>
            </p:extLst>
          </p:nvPr>
        </p:nvGraphicFramePr>
        <p:xfrm>
          <a:off x="3000071" y="4137684"/>
          <a:ext cx="2160000" cy="1681716"/>
        </p:xfrm>
        <a:graphic>
          <a:graphicData uri="http://schemas.openxmlformats.org/drawingml/2006/chart">
            <c:chart xmlns:c="http://schemas.openxmlformats.org/drawingml/2006/chart" xmlns:r="http://schemas.openxmlformats.org/officeDocument/2006/relationships" r:id="rId4"/>
          </a:graphicData>
        </a:graphic>
      </p:graphicFrame>
      <p:sp>
        <p:nvSpPr>
          <p:cNvPr id="39" name="Content Placeholder 2">
            <a:extLst>
              <a:ext uri="{FF2B5EF4-FFF2-40B4-BE49-F238E27FC236}">
                <a16:creationId xmlns:a16="http://schemas.microsoft.com/office/drawing/2014/main" id="{F357430B-632D-AE6E-E1B5-504D1C427AE3}"/>
              </a:ext>
            </a:extLst>
          </p:cNvPr>
          <p:cNvSpPr txBox="1">
            <a:spLocks/>
          </p:cNvSpPr>
          <p:nvPr/>
        </p:nvSpPr>
        <p:spPr>
          <a:xfrm>
            <a:off x="5550144" y="1825627"/>
            <a:ext cx="2340000" cy="432000"/>
          </a:xfrm>
          <a:prstGeom prst="rect">
            <a:avLst/>
          </a:prstGeom>
          <a:solidFill>
            <a:schemeClr val="accent1"/>
          </a:solidFill>
        </p:spPr>
        <p:txBody>
          <a:bodyPr vert="horz" lIns="180000" tIns="0" rIns="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L" sz="1400" dirty="0">
                <a:solidFill>
                  <a:schemeClr val="bg1"/>
                </a:solidFill>
                <a:latin typeface="Poppins" pitchFamily="2" charset="77"/>
                <a:cs typeface="Poppins" pitchFamily="2" charset="77"/>
              </a:rPr>
              <a:t>Leefstijlgesprek gehad</a:t>
            </a:r>
          </a:p>
        </p:txBody>
      </p:sp>
      <p:sp>
        <p:nvSpPr>
          <p:cNvPr id="40" name="Content Placeholder 2">
            <a:extLst>
              <a:ext uri="{FF2B5EF4-FFF2-40B4-BE49-F238E27FC236}">
                <a16:creationId xmlns:a16="http://schemas.microsoft.com/office/drawing/2014/main" id="{0BC3B0CF-AAC4-988F-F0EF-727D1ED78C3A}"/>
              </a:ext>
            </a:extLst>
          </p:cNvPr>
          <p:cNvSpPr txBox="1">
            <a:spLocks/>
          </p:cNvSpPr>
          <p:nvPr/>
        </p:nvSpPr>
        <p:spPr>
          <a:xfrm>
            <a:off x="5550144" y="2257627"/>
            <a:ext cx="2340000" cy="3760114"/>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latin typeface="Poppins" pitchFamily="2" charset="77"/>
                <a:cs typeface="Poppins" pitchFamily="2" charset="77"/>
              </a:rPr>
              <a:t>Alle </a:t>
            </a:r>
            <a:r>
              <a:rPr lang="en-GB" sz="1400" dirty="0" err="1">
                <a:latin typeface="Poppins" pitchFamily="2" charset="77"/>
                <a:cs typeface="Poppins" pitchFamily="2" charset="77"/>
              </a:rPr>
              <a:t>deelnemers</a:t>
            </a:r>
            <a:r>
              <a:rPr lang="en-GB" sz="1400" dirty="0">
                <a:latin typeface="Poppins" pitchFamily="2" charset="77"/>
                <a:cs typeface="Poppins" pitchFamily="2" charset="77"/>
              </a:rPr>
              <a:t> </a:t>
            </a:r>
            <a:r>
              <a:rPr lang="en-GB" sz="1400" dirty="0" err="1">
                <a:latin typeface="Poppins" pitchFamily="2" charset="77"/>
                <a:cs typeface="Poppins" pitchFamily="2" charset="77"/>
              </a:rPr>
              <a:t>hebben</a:t>
            </a:r>
            <a:r>
              <a:rPr lang="en-GB" sz="1400" dirty="0">
                <a:latin typeface="Poppins" pitchFamily="2" charset="77"/>
                <a:cs typeface="Poppins" pitchFamily="2" charset="77"/>
              </a:rPr>
              <a:t> </a:t>
            </a:r>
            <a:r>
              <a:rPr lang="en-GB" sz="1400" dirty="0" err="1">
                <a:latin typeface="Poppins" pitchFamily="2" charset="77"/>
                <a:cs typeface="Poppins" pitchFamily="2" charset="77"/>
              </a:rPr>
              <a:t>individueel</a:t>
            </a:r>
            <a:r>
              <a:rPr lang="en-GB" sz="1400" dirty="0">
                <a:latin typeface="Poppins" pitchFamily="2" charset="77"/>
                <a:cs typeface="Poppins" pitchFamily="2" charset="77"/>
              </a:rPr>
              <a:t> </a:t>
            </a:r>
            <a:r>
              <a:rPr lang="en-GB" sz="1400" dirty="0" err="1">
                <a:latin typeface="Poppins" pitchFamily="2" charset="77"/>
                <a:cs typeface="Poppins" pitchFamily="2" charset="77"/>
              </a:rPr>
              <a:t>leefstijlgesprek</a:t>
            </a:r>
            <a:r>
              <a:rPr lang="en-GB" sz="1400" dirty="0">
                <a:latin typeface="Poppins" pitchFamily="2" charset="77"/>
                <a:cs typeface="Poppins" pitchFamily="2" charset="77"/>
              </a:rPr>
              <a:t> </a:t>
            </a:r>
            <a:r>
              <a:rPr lang="en-GB" sz="1400" dirty="0" err="1">
                <a:latin typeface="Poppins" pitchFamily="2" charset="77"/>
                <a:cs typeface="Poppins" pitchFamily="2" charset="77"/>
              </a:rPr>
              <a:t>gehad</a:t>
            </a:r>
            <a:r>
              <a:rPr lang="en-GB" sz="1400" dirty="0">
                <a:latin typeface="Poppins" pitchFamily="2" charset="77"/>
                <a:cs typeface="Poppins" pitchFamily="2" charset="77"/>
              </a:rPr>
              <a:t>.</a:t>
            </a:r>
          </a:p>
          <a:p>
            <a:pPr marL="0" indent="0">
              <a:buNone/>
            </a:pPr>
            <a:endParaRPr lang="en-GB" sz="1400" dirty="0">
              <a:latin typeface="Poppins" pitchFamily="2" charset="77"/>
              <a:cs typeface="Poppins" pitchFamily="2" charset="77"/>
            </a:endParaRPr>
          </a:p>
          <a:p>
            <a:pPr marL="0" indent="0">
              <a:buNone/>
            </a:pPr>
            <a:endParaRPr lang="en-GB" sz="1400" dirty="0">
              <a:latin typeface="Poppins" pitchFamily="2" charset="77"/>
              <a:cs typeface="Poppins" pitchFamily="2" charset="77"/>
            </a:endParaRPr>
          </a:p>
        </p:txBody>
      </p:sp>
      <p:graphicFrame>
        <p:nvGraphicFramePr>
          <p:cNvPr id="17" name="Chart 16">
            <a:extLst>
              <a:ext uri="{FF2B5EF4-FFF2-40B4-BE49-F238E27FC236}">
                <a16:creationId xmlns:a16="http://schemas.microsoft.com/office/drawing/2014/main" id="{565130CA-91EB-BB16-8C1C-5B1DBFE7F52B}"/>
              </a:ext>
            </a:extLst>
          </p:cNvPr>
          <p:cNvGraphicFramePr/>
          <p:nvPr>
            <p:extLst>
              <p:ext uri="{D42A27DB-BD31-4B8C-83A1-F6EECF244321}">
                <p14:modId xmlns:p14="http://schemas.microsoft.com/office/powerpoint/2010/main" val="1051772989"/>
              </p:ext>
            </p:extLst>
          </p:nvPr>
        </p:nvGraphicFramePr>
        <p:xfrm>
          <a:off x="5636164" y="3856297"/>
          <a:ext cx="2160000" cy="2161444"/>
        </p:xfrm>
        <a:graphic>
          <a:graphicData uri="http://schemas.openxmlformats.org/drawingml/2006/chart">
            <c:chart xmlns:c="http://schemas.openxmlformats.org/drawingml/2006/chart" xmlns:r="http://schemas.openxmlformats.org/officeDocument/2006/relationships" r:id="rId5"/>
          </a:graphicData>
        </a:graphic>
      </p:graphicFrame>
      <p:pic>
        <p:nvPicPr>
          <p:cNvPr id="3" name="Afbeelding 2" descr="Afbeelding met Lettertype, Graphics, logo, symbool&#10;&#10;Automatisch gegenereerde beschrijving">
            <a:extLst>
              <a:ext uri="{FF2B5EF4-FFF2-40B4-BE49-F238E27FC236}">
                <a16:creationId xmlns:a16="http://schemas.microsoft.com/office/drawing/2014/main" id="{6138700C-FAAC-7541-7357-B3C44AAFF3A3}"/>
              </a:ext>
            </a:extLst>
          </p:cNvPr>
          <p:cNvPicPr>
            <a:picLocks noChangeAspect="1"/>
          </p:cNvPicPr>
          <p:nvPr/>
        </p:nvPicPr>
        <p:blipFill>
          <a:blip r:embed="rId6"/>
          <a:stretch>
            <a:fillRect/>
          </a:stretch>
        </p:blipFill>
        <p:spPr>
          <a:xfrm>
            <a:off x="10113264" y="150014"/>
            <a:ext cx="1521688" cy="428796"/>
          </a:xfrm>
          <a:prstGeom prst="rect">
            <a:avLst/>
          </a:prstGeom>
        </p:spPr>
      </p:pic>
    </p:spTree>
    <p:extLst>
      <p:ext uri="{BB962C8B-B14F-4D97-AF65-F5344CB8AC3E}">
        <p14:creationId xmlns:p14="http://schemas.microsoft.com/office/powerpoint/2010/main" val="3361763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16D36-174C-D18D-BCAB-8F6BD0797FA7}"/>
              </a:ext>
            </a:extLst>
          </p:cNvPr>
          <p:cNvSpPr>
            <a:spLocks noGrp="1"/>
          </p:cNvSpPr>
          <p:nvPr>
            <p:ph type="title"/>
          </p:nvPr>
        </p:nvSpPr>
        <p:spPr/>
        <p:txBody>
          <a:bodyPr/>
          <a:lstStyle/>
          <a:p>
            <a:r>
              <a:rPr lang="nl-NL" dirty="0"/>
              <a:t>Implementatievoucher Hoofddorp</a:t>
            </a:r>
            <a:br>
              <a:rPr lang="nl-NL" dirty="0"/>
            </a:br>
            <a:r>
              <a:rPr lang="nl-NL" dirty="0"/>
              <a:t>St. De Buitenplaats</a:t>
            </a:r>
            <a:endParaRPr lang="en-NL" dirty="0"/>
          </a:p>
        </p:txBody>
      </p:sp>
      <p:sp>
        <p:nvSpPr>
          <p:cNvPr id="4" name="Title 1">
            <a:extLst>
              <a:ext uri="{FF2B5EF4-FFF2-40B4-BE49-F238E27FC236}">
                <a16:creationId xmlns:a16="http://schemas.microsoft.com/office/drawing/2014/main" id="{B13DED31-8C93-0D4D-C49F-C4FC9634DDD2}"/>
              </a:ext>
            </a:extLst>
          </p:cNvPr>
          <p:cNvSpPr txBox="1">
            <a:spLocks/>
          </p:cNvSpPr>
          <p:nvPr/>
        </p:nvSpPr>
        <p:spPr>
          <a:xfrm>
            <a:off x="7265772" y="0"/>
            <a:ext cx="4566227" cy="646042"/>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pPr algn="r"/>
            <a:endParaRPr lang="en-NL" sz="1200" b="0" dirty="0"/>
          </a:p>
        </p:txBody>
      </p:sp>
      <p:sp>
        <p:nvSpPr>
          <p:cNvPr id="7" name="Title 1">
            <a:extLst>
              <a:ext uri="{FF2B5EF4-FFF2-40B4-BE49-F238E27FC236}">
                <a16:creationId xmlns:a16="http://schemas.microsoft.com/office/drawing/2014/main" id="{9D76B350-1DAF-86CC-EED2-BF02B6C82A86}"/>
              </a:ext>
            </a:extLst>
          </p:cNvPr>
          <p:cNvSpPr txBox="1">
            <a:spLocks/>
          </p:cNvSpPr>
          <p:nvPr/>
        </p:nvSpPr>
        <p:spPr>
          <a:xfrm>
            <a:off x="360000" y="654908"/>
            <a:ext cx="11472000" cy="991330"/>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r>
              <a:rPr lang="nl-NL" sz="2800" dirty="0">
                <a:solidFill>
                  <a:srgbClr val="0085FF"/>
                </a:solidFill>
              </a:rPr>
              <a:t>Onderdeel 3.1: </a:t>
            </a:r>
            <a:r>
              <a:rPr lang="nl-NL" sz="2800" dirty="0"/>
              <a:t>Wat is er veranderd in de zorg?</a:t>
            </a:r>
            <a:endParaRPr lang="en-NL" sz="2800" dirty="0"/>
          </a:p>
        </p:txBody>
      </p:sp>
      <p:sp>
        <p:nvSpPr>
          <p:cNvPr id="10" name="Content Placeholder 2">
            <a:extLst>
              <a:ext uri="{FF2B5EF4-FFF2-40B4-BE49-F238E27FC236}">
                <a16:creationId xmlns:a16="http://schemas.microsoft.com/office/drawing/2014/main" id="{D20DFA58-C249-7D9E-80BE-93CFD0262983}"/>
              </a:ext>
            </a:extLst>
          </p:cNvPr>
          <p:cNvSpPr txBox="1">
            <a:spLocks/>
          </p:cNvSpPr>
          <p:nvPr/>
        </p:nvSpPr>
        <p:spPr>
          <a:xfrm>
            <a:off x="8231998" y="1825625"/>
            <a:ext cx="3600000" cy="4192116"/>
          </a:xfrm>
          <a:prstGeom prst="rect">
            <a:avLst/>
          </a:prstGeom>
          <a:noFill/>
        </p:spPr>
        <p:txBody>
          <a:bodyPr vert="horz" lIns="288000" tIns="360000" rIns="288000" bIns="36000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solidFill>
                  <a:schemeClr val="bg1"/>
                </a:solidFill>
                <a:latin typeface="Poppins" pitchFamily="2" charset="77"/>
                <a:cs typeface="Poppins" pitchFamily="2" charset="77"/>
              </a:rPr>
              <a:t>Begeleiders hebben goede tips gegeven over positieve gezondheid en leefstijl. </a:t>
            </a:r>
            <a:endParaRPr lang="en-NL" dirty="0">
              <a:solidFill>
                <a:schemeClr val="bg1"/>
              </a:solidFill>
              <a:latin typeface="Poppins" pitchFamily="2" charset="77"/>
              <a:cs typeface="Poppins" pitchFamily="2" charset="77"/>
            </a:endParaRPr>
          </a:p>
        </p:txBody>
      </p:sp>
      <p:sp>
        <p:nvSpPr>
          <p:cNvPr id="27" name="Content Placeholder 2">
            <a:extLst>
              <a:ext uri="{FF2B5EF4-FFF2-40B4-BE49-F238E27FC236}">
                <a16:creationId xmlns:a16="http://schemas.microsoft.com/office/drawing/2014/main" id="{13D5EA46-E052-0088-C4CF-700EC3FF6E89}"/>
              </a:ext>
            </a:extLst>
          </p:cNvPr>
          <p:cNvSpPr txBox="1">
            <a:spLocks/>
          </p:cNvSpPr>
          <p:nvPr/>
        </p:nvSpPr>
        <p:spPr>
          <a:xfrm>
            <a:off x="359997" y="1825627"/>
            <a:ext cx="3599999" cy="432000"/>
          </a:xfrm>
          <a:prstGeom prst="rect">
            <a:avLst/>
          </a:prstGeom>
          <a:solidFill>
            <a:srgbClr val="FFB22B"/>
          </a:solidFill>
        </p:spPr>
        <p:txBody>
          <a:bodyPr vert="horz" lIns="180000" tIns="0" rIns="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L" sz="1400" dirty="0">
                <a:solidFill>
                  <a:schemeClr val="bg1"/>
                </a:solidFill>
                <a:latin typeface="Poppins" pitchFamily="2" charset="77"/>
                <a:cs typeface="Poppins" pitchFamily="2" charset="77"/>
              </a:rPr>
              <a:t>Vóór het project</a:t>
            </a:r>
          </a:p>
        </p:txBody>
      </p:sp>
      <p:sp>
        <p:nvSpPr>
          <p:cNvPr id="28" name="Content Placeholder 2">
            <a:extLst>
              <a:ext uri="{FF2B5EF4-FFF2-40B4-BE49-F238E27FC236}">
                <a16:creationId xmlns:a16="http://schemas.microsoft.com/office/drawing/2014/main" id="{FB11F838-965D-DA39-DFE2-7F56C5B3E48C}"/>
              </a:ext>
            </a:extLst>
          </p:cNvPr>
          <p:cNvSpPr txBox="1">
            <a:spLocks/>
          </p:cNvSpPr>
          <p:nvPr/>
        </p:nvSpPr>
        <p:spPr>
          <a:xfrm>
            <a:off x="359998" y="2257200"/>
            <a:ext cx="3600000" cy="3945892"/>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400" dirty="0">
                <a:latin typeface="Poppins" pitchFamily="2" charset="77"/>
                <a:cs typeface="Poppins" pitchFamily="2" charset="77"/>
              </a:rPr>
              <a:t>Er zijn in Hoofddorp en in de gehele </a:t>
            </a:r>
            <a:r>
              <a:rPr lang="nl-NL" sz="1400" dirty="0" err="1">
                <a:latin typeface="Poppins" pitchFamily="2" charset="77"/>
                <a:cs typeface="Poppins" pitchFamily="2" charset="77"/>
              </a:rPr>
              <a:t>Haarlemeermeer</a:t>
            </a:r>
            <a:r>
              <a:rPr lang="nl-NL" sz="1400" dirty="0">
                <a:latin typeface="Poppins" pitchFamily="2" charset="77"/>
                <a:cs typeface="Poppins" pitchFamily="2" charset="77"/>
              </a:rPr>
              <a:t> geen </a:t>
            </a:r>
            <a:r>
              <a:rPr lang="nl-NL" sz="1400" dirty="0" err="1">
                <a:latin typeface="Poppins" pitchFamily="2" charset="77"/>
                <a:cs typeface="Poppins" pitchFamily="2" charset="77"/>
              </a:rPr>
              <a:t>domeinoverstijgende</a:t>
            </a:r>
            <a:r>
              <a:rPr lang="nl-NL" sz="1400" dirty="0">
                <a:latin typeface="Poppins" pitchFamily="2" charset="77"/>
                <a:cs typeface="Poppins" pitchFamily="2" charset="77"/>
              </a:rPr>
              <a:t> samenwerkingsvormen. </a:t>
            </a:r>
          </a:p>
          <a:p>
            <a:r>
              <a:rPr lang="nl-NL" sz="1400" dirty="0">
                <a:latin typeface="Poppins" pitchFamily="2" charset="77"/>
                <a:cs typeface="Poppins" pitchFamily="2" charset="77"/>
              </a:rPr>
              <a:t>Er is veel versnippering in de zorg.</a:t>
            </a:r>
          </a:p>
          <a:p>
            <a:r>
              <a:rPr lang="nl-NL" sz="1400" dirty="0">
                <a:latin typeface="Poppins" pitchFamily="2" charset="77"/>
                <a:cs typeface="Poppins" pitchFamily="2" charset="77"/>
              </a:rPr>
              <a:t>Binnen de eerstelijns zorg zijn er wel lokale samenwerkingsverbanden. </a:t>
            </a:r>
          </a:p>
          <a:p>
            <a:r>
              <a:rPr lang="nl-NL" sz="1400" dirty="0">
                <a:latin typeface="Poppins" pitchFamily="2" charset="77"/>
                <a:cs typeface="Poppins" pitchFamily="2" charset="77"/>
              </a:rPr>
              <a:t>Geen inzet van groepsconsultenten. </a:t>
            </a:r>
          </a:p>
          <a:p>
            <a:endParaRPr lang="nl-NL" sz="1400" dirty="0">
              <a:latin typeface="Poppins" pitchFamily="2" charset="77"/>
              <a:cs typeface="Poppins" pitchFamily="2" charset="77"/>
            </a:endParaRPr>
          </a:p>
          <a:p>
            <a:endParaRPr lang="en-NL" sz="1400" dirty="0">
              <a:latin typeface="Poppins" pitchFamily="2" charset="77"/>
              <a:cs typeface="Poppins" pitchFamily="2" charset="77"/>
            </a:endParaRPr>
          </a:p>
        </p:txBody>
      </p:sp>
      <p:sp>
        <p:nvSpPr>
          <p:cNvPr id="49" name="Content Placeholder 2">
            <a:extLst>
              <a:ext uri="{FF2B5EF4-FFF2-40B4-BE49-F238E27FC236}">
                <a16:creationId xmlns:a16="http://schemas.microsoft.com/office/drawing/2014/main" id="{E944F85E-3475-BE45-99A4-757A0016AF46}"/>
              </a:ext>
            </a:extLst>
          </p:cNvPr>
          <p:cNvSpPr txBox="1">
            <a:spLocks/>
          </p:cNvSpPr>
          <p:nvPr/>
        </p:nvSpPr>
        <p:spPr>
          <a:xfrm>
            <a:off x="4323640" y="1825625"/>
            <a:ext cx="3600000" cy="432000"/>
          </a:xfrm>
          <a:prstGeom prst="rect">
            <a:avLst/>
          </a:prstGeom>
          <a:solidFill>
            <a:srgbClr val="20CC78"/>
          </a:solidFill>
        </p:spPr>
        <p:txBody>
          <a:bodyPr vert="horz" lIns="180000" tIns="0" rIns="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L" sz="1400" dirty="0">
                <a:solidFill>
                  <a:schemeClr val="bg1"/>
                </a:solidFill>
                <a:latin typeface="Poppins" pitchFamily="2" charset="77"/>
                <a:cs typeface="Poppins" pitchFamily="2" charset="77"/>
              </a:rPr>
              <a:t>Ná het project</a:t>
            </a:r>
          </a:p>
        </p:txBody>
      </p:sp>
      <p:sp>
        <p:nvSpPr>
          <p:cNvPr id="50" name="Content Placeholder 2">
            <a:extLst>
              <a:ext uri="{FF2B5EF4-FFF2-40B4-BE49-F238E27FC236}">
                <a16:creationId xmlns:a16="http://schemas.microsoft.com/office/drawing/2014/main" id="{4A6DC375-6B62-8FD7-B018-EAE48DCD3141}"/>
              </a:ext>
            </a:extLst>
          </p:cNvPr>
          <p:cNvSpPr txBox="1">
            <a:spLocks/>
          </p:cNvSpPr>
          <p:nvPr/>
        </p:nvSpPr>
        <p:spPr>
          <a:xfrm>
            <a:off x="4323640" y="2257624"/>
            <a:ext cx="3600000" cy="3945467"/>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400" dirty="0">
                <a:latin typeface="Poppins" pitchFamily="2" charset="77"/>
                <a:cs typeface="Poppins" pitchFamily="2" charset="77"/>
              </a:rPr>
              <a:t>Groepsconsulten aanwezig in Hoofddorp / Haarlemmermeer en doorverwijzing is mogelijk. </a:t>
            </a:r>
          </a:p>
          <a:p>
            <a:r>
              <a:rPr lang="nl-NL" sz="1400" dirty="0">
                <a:latin typeface="Poppins" pitchFamily="2" charset="77"/>
                <a:cs typeface="Poppins" pitchFamily="2" charset="77"/>
              </a:rPr>
              <a:t>Aanjagen van gesprek over </a:t>
            </a:r>
            <a:r>
              <a:rPr lang="nl-NL" sz="1400" dirty="0" err="1">
                <a:latin typeface="Poppins" pitchFamily="2" charset="77"/>
                <a:cs typeface="Poppins" pitchFamily="2" charset="77"/>
              </a:rPr>
              <a:t>domeinoverstijgende</a:t>
            </a:r>
            <a:r>
              <a:rPr lang="nl-NL" sz="1400" dirty="0">
                <a:latin typeface="Poppins" pitchFamily="2" charset="77"/>
                <a:cs typeface="Poppins" pitchFamily="2" charset="77"/>
              </a:rPr>
              <a:t> </a:t>
            </a:r>
            <a:r>
              <a:rPr lang="nl-NL" sz="1400" dirty="0" err="1">
                <a:latin typeface="Poppins" pitchFamily="2" charset="77"/>
                <a:cs typeface="Poppins" pitchFamily="2" charset="77"/>
              </a:rPr>
              <a:t>samenwerkignsvormen</a:t>
            </a:r>
            <a:r>
              <a:rPr lang="nl-NL" sz="1400" dirty="0">
                <a:latin typeface="Poppins" pitchFamily="2" charset="77"/>
                <a:cs typeface="Poppins" pitchFamily="2" charset="77"/>
              </a:rPr>
              <a:t> zoals inzet van groepsconsulten. </a:t>
            </a:r>
          </a:p>
          <a:p>
            <a:endParaRPr lang="nl-NL" sz="1400" dirty="0">
              <a:latin typeface="Poppins" pitchFamily="2" charset="77"/>
              <a:cs typeface="Poppins" pitchFamily="2" charset="77"/>
            </a:endParaRPr>
          </a:p>
          <a:p>
            <a:pPr marL="0" indent="0">
              <a:buNone/>
            </a:pPr>
            <a:endParaRPr lang="nl-NL" sz="1400" dirty="0">
              <a:latin typeface="Poppins" pitchFamily="2" charset="77"/>
              <a:cs typeface="Poppins" pitchFamily="2" charset="77"/>
            </a:endParaRPr>
          </a:p>
        </p:txBody>
      </p:sp>
      <p:pic>
        <p:nvPicPr>
          <p:cNvPr id="5" name="Afbeelding 4" descr="Afbeelding met Lettertype, Graphics, logo, symbool&#10;&#10;Automatisch gegenereerde beschrijving">
            <a:extLst>
              <a:ext uri="{FF2B5EF4-FFF2-40B4-BE49-F238E27FC236}">
                <a16:creationId xmlns:a16="http://schemas.microsoft.com/office/drawing/2014/main" id="{139B8AF1-F341-CEF9-8006-87A54F10C077}"/>
              </a:ext>
            </a:extLst>
          </p:cNvPr>
          <p:cNvPicPr>
            <a:picLocks noChangeAspect="1"/>
          </p:cNvPicPr>
          <p:nvPr/>
        </p:nvPicPr>
        <p:blipFill>
          <a:blip r:embed="rId3"/>
          <a:stretch>
            <a:fillRect/>
          </a:stretch>
        </p:blipFill>
        <p:spPr>
          <a:xfrm>
            <a:off x="10113264" y="150014"/>
            <a:ext cx="1521688" cy="428796"/>
          </a:xfrm>
          <a:prstGeom prst="rect">
            <a:avLst/>
          </a:prstGeom>
        </p:spPr>
      </p:pic>
    </p:spTree>
    <p:extLst>
      <p:ext uri="{BB962C8B-B14F-4D97-AF65-F5344CB8AC3E}">
        <p14:creationId xmlns:p14="http://schemas.microsoft.com/office/powerpoint/2010/main" val="4218431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968FD-B5A4-0FD1-CDD0-3914F6D47D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7C6EA9-5104-182F-2672-5DA51D8BCE66}"/>
              </a:ext>
            </a:extLst>
          </p:cNvPr>
          <p:cNvSpPr>
            <a:spLocks noGrp="1"/>
          </p:cNvSpPr>
          <p:nvPr>
            <p:ph type="title"/>
          </p:nvPr>
        </p:nvSpPr>
        <p:spPr/>
        <p:txBody>
          <a:bodyPr/>
          <a:lstStyle/>
          <a:p>
            <a:r>
              <a:rPr lang="nl-NL" dirty="0"/>
              <a:t>Implementatievoucher Hoofddorp</a:t>
            </a:r>
            <a:br>
              <a:rPr lang="nl-NL" dirty="0"/>
            </a:br>
            <a:r>
              <a:rPr lang="nl-NL" dirty="0"/>
              <a:t>St. De Buitenplaats</a:t>
            </a:r>
            <a:endParaRPr lang="en-NL" dirty="0"/>
          </a:p>
        </p:txBody>
      </p:sp>
      <p:sp>
        <p:nvSpPr>
          <p:cNvPr id="4" name="Title 1">
            <a:extLst>
              <a:ext uri="{FF2B5EF4-FFF2-40B4-BE49-F238E27FC236}">
                <a16:creationId xmlns:a16="http://schemas.microsoft.com/office/drawing/2014/main" id="{D5DBA591-73B2-FC6F-91E4-B3C23F869FCE}"/>
              </a:ext>
            </a:extLst>
          </p:cNvPr>
          <p:cNvSpPr txBox="1">
            <a:spLocks/>
          </p:cNvSpPr>
          <p:nvPr/>
        </p:nvSpPr>
        <p:spPr>
          <a:xfrm>
            <a:off x="7265772" y="0"/>
            <a:ext cx="4566227" cy="646042"/>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pPr algn="r"/>
            <a:endParaRPr lang="en-NL" sz="1200" b="0" dirty="0"/>
          </a:p>
        </p:txBody>
      </p:sp>
      <p:sp>
        <p:nvSpPr>
          <p:cNvPr id="7" name="Title 1">
            <a:extLst>
              <a:ext uri="{FF2B5EF4-FFF2-40B4-BE49-F238E27FC236}">
                <a16:creationId xmlns:a16="http://schemas.microsoft.com/office/drawing/2014/main" id="{130A3525-0235-4C83-D5B9-BD8FBDF667A7}"/>
              </a:ext>
            </a:extLst>
          </p:cNvPr>
          <p:cNvSpPr txBox="1">
            <a:spLocks/>
          </p:cNvSpPr>
          <p:nvPr/>
        </p:nvSpPr>
        <p:spPr>
          <a:xfrm>
            <a:off x="360000" y="654908"/>
            <a:ext cx="11472000" cy="991330"/>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r>
              <a:rPr lang="nl-NL" sz="2800" dirty="0">
                <a:solidFill>
                  <a:srgbClr val="0085FF"/>
                </a:solidFill>
              </a:rPr>
              <a:t>Onderdeel 3.2: </a:t>
            </a:r>
            <a:r>
              <a:rPr lang="nl-NL" sz="2800" dirty="0"/>
              <a:t>Wat is er veranderd in de zorg?</a:t>
            </a:r>
            <a:endParaRPr lang="en-NL" sz="2800" dirty="0"/>
          </a:p>
        </p:txBody>
      </p:sp>
      <p:sp>
        <p:nvSpPr>
          <p:cNvPr id="10" name="Content Placeholder 2">
            <a:extLst>
              <a:ext uri="{FF2B5EF4-FFF2-40B4-BE49-F238E27FC236}">
                <a16:creationId xmlns:a16="http://schemas.microsoft.com/office/drawing/2014/main" id="{AE007E10-9D3B-DE2F-5394-FDE4EA1390BC}"/>
              </a:ext>
            </a:extLst>
          </p:cNvPr>
          <p:cNvSpPr txBox="1">
            <a:spLocks/>
          </p:cNvSpPr>
          <p:nvPr/>
        </p:nvSpPr>
        <p:spPr>
          <a:xfrm>
            <a:off x="8231998" y="1825625"/>
            <a:ext cx="3600000" cy="4192116"/>
          </a:xfrm>
          <a:prstGeom prst="rect">
            <a:avLst/>
          </a:prstGeom>
          <a:noFill/>
        </p:spPr>
        <p:txBody>
          <a:bodyPr vert="horz" lIns="288000" tIns="360000" rIns="288000" bIns="36000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solidFill>
                  <a:schemeClr val="bg1"/>
                </a:solidFill>
                <a:latin typeface="Poppins" pitchFamily="2" charset="77"/>
                <a:cs typeface="Poppins" pitchFamily="2" charset="77"/>
              </a:rPr>
              <a:t>Bijzonder hoe je met vreemden toch close kan worden in een groepsconsult. </a:t>
            </a:r>
            <a:endParaRPr lang="en-NL" dirty="0">
              <a:solidFill>
                <a:schemeClr val="bg1"/>
              </a:solidFill>
              <a:latin typeface="Poppins" pitchFamily="2" charset="77"/>
              <a:cs typeface="Poppins" pitchFamily="2" charset="77"/>
            </a:endParaRPr>
          </a:p>
        </p:txBody>
      </p:sp>
      <p:sp>
        <p:nvSpPr>
          <p:cNvPr id="39" name="Content Placeholder 2">
            <a:extLst>
              <a:ext uri="{FF2B5EF4-FFF2-40B4-BE49-F238E27FC236}">
                <a16:creationId xmlns:a16="http://schemas.microsoft.com/office/drawing/2014/main" id="{6FABB636-1B57-A75F-4E7F-E49E8950BC9A}"/>
              </a:ext>
            </a:extLst>
          </p:cNvPr>
          <p:cNvSpPr txBox="1">
            <a:spLocks/>
          </p:cNvSpPr>
          <p:nvPr/>
        </p:nvSpPr>
        <p:spPr>
          <a:xfrm>
            <a:off x="4884816" y="1825198"/>
            <a:ext cx="2918752" cy="432000"/>
          </a:xfrm>
          <a:prstGeom prst="rect">
            <a:avLst/>
          </a:prstGeom>
          <a:solidFill>
            <a:srgbClr val="7A40F2"/>
          </a:solidFill>
        </p:spPr>
        <p:txBody>
          <a:bodyPr vert="horz" lIns="180000" tIns="0" rIns="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L" sz="1400" dirty="0">
                <a:solidFill>
                  <a:schemeClr val="bg1"/>
                </a:solidFill>
                <a:latin typeface="Poppins" pitchFamily="2" charset="77"/>
                <a:cs typeface="Poppins" pitchFamily="2" charset="77"/>
              </a:rPr>
              <a:t>Wat heeft de samenwerking opgeleverd</a:t>
            </a:r>
          </a:p>
        </p:txBody>
      </p:sp>
      <p:sp>
        <p:nvSpPr>
          <p:cNvPr id="40" name="Content Placeholder 2">
            <a:extLst>
              <a:ext uri="{FF2B5EF4-FFF2-40B4-BE49-F238E27FC236}">
                <a16:creationId xmlns:a16="http://schemas.microsoft.com/office/drawing/2014/main" id="{A76184E7-C2CB-1387-A238-342A02D30BD5}"/>
              </a:ext>
            </a:extLst>
          </p:cNvPr>
          <p:cNvSpPr txBox="1">
            <a:spLocks/>
          </p:cNvSpPr>
          <p:nvPr/>
        </p:nvSpPr>
        <p:spPr>
          <a:xfrm>
            <a:off x="4884816" y="2257198"/>
            <a:ext cx="2918751" cy="3760543"/>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400" dirty="0">
                <a:latin typeface="Poppins" pitchFamily="2" charset="77"/>
                <a:cs typeface="Poppins" pitchFamily="2" charset="77"/>
              </a:rPr>
              <a:t>Inzicht in het oude / eilandjes denken in de huidige zorgmarkt. Het nog niet willen meebewegen / samenwerken. Wens tot samenwerking is nog beperkt vanwege financiële stromen in de zorggroep. </a:t>
            </a:r>
            <a:endParaRPr lang="en-NL" sz="1400" dirty="0">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9ED3FB91-8057-B4E1-BD51-76838E8ED1D1}"/>
              </a:ext>
            </a:extLst>
          </p:cNvPr>
          <p:cNvSpPr txBox="1">
            <a:spLocks/>
          </p:cNvSpPr>
          <p:nvPr/>
        </p:nvSpPr>
        <p:spPr>
          <a:xfrm>
            <a:off x="360000" y="1825625"/>
            <a:ext cx="4096386" cy="432000"/>
          </a:xfrm>
          <a:prstGeom prst="rect">
            <a:avLst/>
          </a:prstGeom>
          <a:solidFill>
            <a:srgbClr val="0085FF"/>
          </a:solidFill>
        </p:spPr>
        <p:txBody>
          <a:bodyPr vert="horz" lIns="180000" tIns="0" rIns="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solidFill>
                  <a:schemeClr val="bg1"/>
                </a:solidFill>
                <a:latin typeface="Poppins" pitchFamily="2" charset="77"/>
                <a:cs typeface="Poppins" pitchFamily="2" charset="77"/>
              </a:rPr>
              <a:t>Hoe ziet de samenwerking (keten) eruit?</a:t>
            </a:r>
            <a:endParaRPr lang="en-NL" sz="1400" dirty="0">
              <a:solidFill>
                <a:schemeClr val="bg1"/>
              </a:solidFill>
              <a:latin typeface="Poppins" pitchFamily="2" charset="77"/>
              <a:cs typeface="Poppins" pitchFamily="2" charset="77"/>
            </a:endParaRPr>
          </a:p>
        </p:txBody>
      </p:sp>
      <p:sp>
        <p:nvSpPr>
          <p:cNvPr id="5" name="Content Placeholder 2">
            <a:extLst>
              <a:ext uri="{FF2B5EF4-FFF2-40B4-BE49-F238E27FC236}">
                <a16:creationId xmlns:a16="http://schemas.microsoft.com/office/drawing/2014/main" id="{A45AFE86-5F91-7460-F0A8-F6E2C41F21FA}"/>
              </a:ext>
            </a:extLst>
          </p:cNvPr>
          <p:cNvSpPr txBox="1">
            <a:spLocks/>
          </p:cNvSpPr>
          <p:nvPr/>
        </p:nvSpPr>
        <p:spPr>
          <a:xfrm>
            <a:off x="360000" y="2257197"/>
            <a:ext cx="4096386" cy="3760543"/>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400" dirty="0">
                <a:latin typeface="Poppins" pitchFamily="2" charset="77"/>
                <a:cs typeface="Poppins" pitchFamily="2" charset="77"/>
              </a:rPr>
              <a:t>Zorg vanuit 1</a:t>
            </a:r>
            <a:r>
              <a:rPr lang="nl-NL" sz="1400" baseline="30000" dirty="0">
                <a:latin typeface="Poppins" pitchFamily="2" charset="77"/>
                <a:cs typeface="Poppins" pitchFamily="2" charset="77"/>
              </a:rPr>
              <a:t>e</a:t>
            </a:r>
            <a:r>
              <a:rPr lang="nl-NL" sz="1400" dirty="0">
                <a:latin typeface="Poppins" pitchFamily="2" charset="77"/>
                <a:cs typeface="Poppins" pitchFamily="2" charset="77"/>
              </a:rPr>
              <a:t> lijn – er zijn nu gesprekken gaande voor samenwerking. </a:t>
            </a:r>
          </a:p>
          <a:p>
            <a:r>
              <a:rPr lang="nl-NL" sz="1400" dirty="0">
                <a:latin typeface="Poppins" pitchFamily="2" charset="77"/>
                <a:cs typeface="Poppins" pitchFamily="2" charset="77"/>
              </a:rPr>
              <a:t>Sociaal domein verwijst door en lokale bekendheid in Hoofddorp / Haarlemmermeer. </a:t>
            </a:r>
            <a:endParaRPr lang="en-NL" sz="1400" dirty="0">
              <a:latin typeface="Poppins" pitchFamily="2" charset="77"/>
              <a:cs typeface="Poppins" pitchFamily="2" charset="77"/>
            </a:endParaRPr>
          </a:p>
        </p:txBody>
      </p:sp>
      <p:pic>
        <p:nvPicPr>
          <p:cNvPr id="8" name="Afbeelding 7" descr="Afbeelding met Lettertype, Graphics, logo, symbool&#10;&#10;Automatisch gegenereerde beschrijving">
            <a:extLst>
              <a:ext uri="{FF2B5EF4-FFF2-40B4-BE49-F238E27FC236}">
                <a16:creationId xmlns:a16="http://schemas.microsoft.com/office/drawing/2014/main" id="{1F2564C8-C222-87C6-533B-E4A1978D99CD}"/>
              </a:ext>
            </a:extLst>
          </p:cNvPr>
          <p:cNvPicPr>
            <a:picLocks noChangeAspect="1"/>
          </p:cNvPicPr>
          <p:nvPr/>
        </p:nvPicPr>
        <p:blipFill>
          <a:blip r:embed="rId3"/>
          <a:stretch>
            <a:fillRect/>
          </a:stretch>
        </p:blipFill>
        <p:spPr>
          <a:xfrm>
            <a:off x="10113264" y="150014"/>
            <a:ext cx="1521688" cy="428796"/>
          </a:xfrm>
          <a:prstGeom prst="rect">
            <a:avLst/>
          </a:prstGeom>
        </p:spPr>
      </p:pic>
    </p:spTree>
    <p:extLst>
      <p:ext uri="{BB962C8B-B14F-4D97-AF65-F5344CB8AC3E}">
        <p14:creationId xmlns:p14="http://schemas.microsoft.com/office/powerpoint/2010/main" val="2868041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3D8DE-F1F7-797C-6E25-90DBF4E082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43D67E-2CFE-525D-5E6C-D82AB5BB9A68}"/>
              </a:ext>
            </a:extLst>
          </p:cNvPr>
          <p:cNvSpPr>
            <a:spLocks noGrp="1"/>
          </p:cNvSpPr>
          <p:nvPr>
            <p:ph type="title"/>
          </p:nvPr>
        </p:nvSpPr>
        <p:spPr/>
        <p:txBody>
          <a:bodyPr/>
          <a:lstStyle/>
          <a:p>
            <a:r>
              <a:rPr lang="nl-NL" dirty="0"/>
              <a:t>Implementatievoucher Hoofddorp</a:t>
            </a:r>
            <a:br>
              <a:rPr lang="nl-NL" dirty="0"/>
            </a:br>
            <a:r>
              <a:rPr lang="nl-NL" dirty="0"/>
              <a:t>St. De Buitenplaats</a:t>
            </a:r>
            <a:endParaRPr lang="en-NL" dirty="0"/>
          </a:p>
        </p:txBody>
      </p:sp>
      <p:sp>
        <p:nvSpPr>
          <p:cNvPr id="4" name="Title 1">
            <a:extLst>
              <a:ext uri="{FF2B5EF4-FFF2-40B4-BE49-F238E27FC236}">
                <a16:creationId xmlns:a16="http://schemas.microsoft.com/office/drawing/2014/main" id="{95D6F326-0DD9-A195-EF2B-DDBC83A485BE}"/>
              </a:ext>
            </a:extLst>
          </p:cNvPr>
          <p:cNvSpPr txBox="1">
            <a:spLocks/>
          </p:cNvSpPr>
          <p:nvPr/>
        </p:nvSpPr>
        <p:spPr>
          <a:xfrm>
            <a:off x="7265772" y="0"/>
            <a:ext cx="4566227" cy="646042"/>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pPr algn="r"/>
            <a:endParaRPr lang="en-NL" sz="1200" b="0" dirty="0"/>
          </a:p>
        </p:txBody>
      </p:sp>
      <p:sp>
        <p:nvSpPr>
          <p:cNvPr id="7" name="Title 1">
            <a:extLst>
              <a:ext uri="{FF2B5EF4-FFF2-40B4-BE49-F238E27FC236}">
                <a16:creationId xmlns:a16="http://schemas.microsoft.com/office/drawing/2014/main" id="{A9EB0837-0472-0F6F-A9DB-F12B8D8B731D}"/>
              </a:ext>
            </a:extLst>
          </p:cNvPr>
          <p:cNvSpPr txBox="1">
            <a:spLocks/>
          </p:cNvSpPr>
          <p:nvPr/>
        </p:nvSpPr>
        <p:spPr>
          <a:xfrm>
            <a:off x="360000" y="654908"/>
            <a:ext cx="11472000" cy="991330"/>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r>
              <a:rPr lang="nl-NL" sz="2800" dirty="0">
                <a:solidFill>
                  <a:srgbClr val="0085FF"/>
                </a:solidFill>
              </a:rPr>
              <a:t>Onderdeel 4: </a:t>
            </a:r>
            <a:r>
              <a:rPr lang="nl-NL" sz="2800" dirty="0"/>
              <a:t>Welke stappen hebben jullie gezet (methode)?</a:t>
            </a:r>
            <a:endParaRPr lang="en-NL" sz="2800" dirty="0"/>
          </a:p>
        </p:txBody>
      </p:sp>
      <p:sp>
        <p:nvSpPr>
          <p:cNvPr id="10" name="Content Placeholder 2">
            <a:extLst>
              <a:ext uri="{FF2B5EF4-FFF2-40B4-BE49-F238E27FC236}">
                <a16:creationId xmlns:a16="http://schemas.microsoft.com/office/drawing/2014/main" id="{7F2924FD-50D4-6BB4-EB93-959C6A783809}"/>
              </a:ext>
            </a:extLst>
          </p:cNvPr>
          <p:cNvSpPr txBox="1">
            <a:spLocks/>
          </p:cNvSpPr>
          <p:nvPr/>
        </p:nvSpPr>
        <p:spPr>
          <a:xfrm>
            <a:off x="8231998" y="1825625"/>
            <a:ext cx="3600000" cy="4192116"/>
          </a:xfrm>
          <a:prstGeom prst="rect">
            <a:avLst/>
          </a:prstGeom>
          <a:noFill/>
        </p:spPr>
        <p:txBody>
          <a:bodyPr vert="horz" lIns="288000" tIns="360000" rIns="288000" bIns="36000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solidFill>
                  <a:schemeClr val="bg1"/>
                </a:solidFill>
                <a:latin typeface="Poppins" pitchFamily="2" charset="77"/>
                <a:cs typeface="Poppins" pitchFamily="2" charset="77"/>
              </a:rPr>
              <a:t>Ik heb veel gehad aan het invullen van het Positief Spinnenweb</a:t>
            </a:r>
            <a:endParaRPr lang="en-NL"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29FAECEE-B82D-8FDE-A3C7-80ABA702660F}"/>
              </a:ext>
            </a:extLst>
          </p:cNvPr>
          <p:cNvSpPr txBox="1">
            <a:spLocks/>
          </p:cNvSpPr>
          <p:nvPr/>
        </p:nvSpPr>
        <p:spPr>
          <a:xfrm>
            <a:off x="359999" y="1825625"/>
            <a:ext cx="7554289" cy="432000"/>
          </a:xfrm>
          <a:prstGeom prst="rect">
            <a:avLst/>
          </a:prstGeom>
          <a:solidFill>
            <a:srgbClr val="FFB22B"/>
          </a:solidFill>
        </p:spPr>
        <p:txBody>
          <a:bodyPr vert="horz" lIns="180000" tIns="0" rIns="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solidFill>
                  <a:schemeClr val="bg1"/>
                </a:solidFill>
                <a:latin typeface="Poppins" pitchFamily="2" charset="77"/>
                <a:cs typeface="Poppins" pitchFamily="2" charset="77"/>
              </a:rPr>
              <a:t>Hoe hebben jullie het project aangepakt?</a:t>
            </a:r>
            <a:endParaRPr lang="en-NL" sz="1400" dirty="0">
              <a:solidFill>
                <a:schemeClr val="bg1"/>
              </a:solidFill>
              <a:latin typeface="Poppins" pitchFamily="2" charset="77"/>
              <a:cs typeface="Poppins" pitchFamily="2" charset="77"/>
            </a:endParaRPr>
          </a:p>
        </p:txBody>
      </p:sp>
      <p:sp>
        <p:nvSpPr>
          <p:cNvPr id="5" name="Content Placeholder 2">
            <a:extLst>
              <a:ext uri="{FF2B5EF4-FFF2-40B4-BE49-F238E27FC236}">
                <a16:creationId xmlns:a16="http://schemas.microsoft.com/office/drawing/2014/main" id="{884D5742-4FC0-E360-F837-C6686CEACD93}"/>
              </a:ext>
            </a:extLst>
          </p:cNvPr>
          <p:cNvSpPr txBox="1">
            <a:spLocks/>
          </p:cNvSpPr>
          <p:nvPr/>
        </p:nvSpPr>
        <p:spPr>
          <a:xfrm>
            <a:off x="360000" y="2257197"/>
            <a:ext cx="7554290" cy="3760543"/>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latin typeface="Poppins" pitchFamily="2" charset="77"/>
                <a:cs typeface="Poppins" pitchFamily="2" charset="77"/>
              </a:rPr>
              <a:t>Wij hebben de integrale wijkaanpak van 2Diabeat gevolgd met lokale aanjagers als verbindende schakel. Hierin fungeert De Buitenplaats als centrale ontmoetingsplek en coördinatiepunt. Hierbij hebben wij het draaiboek groepsconsultenten (opgesteld door </a:t>
            </a:r>
            <a:r>
              <a:rPr lang="nl-NL" sz="1400" dirty="0" err="1">
                <a:latin typeface="Poppins" pitchFamily="2" charset="77"/>
                <a:cs typeface="Poppins" pitchFamily="2" charset="77"/>
              </a:rPr>
              <a:t>Reos</a:t>
            </a:r>
            <a:r>
              <a:rPr lang="nl-NL" sz="1400" dirty="0">
                <a:latin typeface="Poppins" pitchFamily="2" charset="77"/>
                <a:cs typeface="Poppins" pitchFamily="2" charset="77"/>
              </a:rPr>
              <a:t> sept’ 25) op initiatief van Louise </a:t>
            </a:r>
            <a:r>
              <a:rPr lang="nl-NL" sz="1400" dirty="0" err="1">
                <a:latin typeface="Poppins" pitchFamily="2" charset="77"/>
                <a:cs typeface="Poppins" pitchFamily="2" charset="77"/>
              </a:rPr>
              <a:t>Jacz</a:t>
            </a:r>
            <a:r>
              <a:rPr lang="nl-NL" sz="1400" dirty="0">
                <a:latin typeface="Poppins" pitchFamily="2" charset="77"/>
                <a:cs typeface="Poppins" pitchFamily="2" charset="77"/>
              </a:rPr>
              <a:t>-Kruithof gebruikt. </a:t>
            </a:r>
          </a:p>
          <a:p>
            <a:pPr marL="0" indent="0">
              <a:buNone/>
            </a:pPr>
            <a:r>
              <a:rPr lang="nl-NL" sz="1400" dirty="0">
                <a:latin typeface="Poppins" pitchFamily="2" charset="77"/>
                <a:cs typeface="Poppins" pitchFamily="2" charset="77"/>
              </a:rPr>
              <a:t>  </a:t>
            </a:r>
          </a:p>
          <a:p>
            <a:pPr marL="0" indent="0">
              <a:buNone/>
            </a:pPr>
            <a:r>
              <a:rPr lang="nl-NL" sz="1400" dirty="0">
                <a:latin typeface="Poppins" pitchFamily="2" charset="77"/>
                <a:cs typeface="Poppins" pitchFamily="2" charset="77"/>
              </a:rPr>
              <a:t>Stappen / Fasen</a:t>
            </a:r>
          </a:p>
          <a:p>
            <a:pPr marL="342900" indent="-342900">
              <a:buAutoNum type="arabicPeriod"/>
            </a:pPr>
            <a:r>
              <a:rPr lang="nl-NL" sz="1400" dirty="0">
                <a:latin typeface="Poppins" pitchFamily="2" charset="77"/>
                <a:cs typeface="Poppins" pitchFamily="2" charset="77"/>
              </a:rPr>
              <a:t>Fase 1: verkenning &amp; netwerkvorming inventarisatie van bestaande initiatieven</a:t>
            </a:r>
          </a:p>
          <a:p>
            <a:pPr marL="342900" indent="-342900">
              <a:buAutoNum type="arabicPeriod"/>
            </a:pPr>
            <a:r>
              <a:rPr lang="nl-NL" sz="1400" dirty="0">
                <a:latin typeface="Poppins" pitchFamily="2" charset="77"/>
                <a:cs typeface="Poppins" pitchFamily="2" charset="77"/>
              </a:rPr>
              <a:t>Fase 2; Co-creatie leefstijlprogramma (maand 3–5)• Groepsconsult met bewoners,  zorg en welzijn </a:t>
            </a:r>
          </a:p>
          <a:p>
            <a:pPr marL="342900" indent="-342900">
              <a:buAutoNum type="arabicPeriod"/>
            </a:pPr>
            <a:r>
              <a:rPr lang="nl-NL" sz="1400" dirty="0">
                <a:latin typeface="Poppins" pitchFamily="2" charset="77"/>
                <a:cs typeface="Poppins" pitchFamily="2" charset="77"/>
              </a:rPr>
              <a:t>Fase 3: Implementatie &amp; monitoring (maand 5–7)• Uitvoering via Buitenplaats en  zorgpraktijken middels groepsconsulten </a:t>
            </a:r>
            <a:r>
              <a:rPr lang="nl-NL" sz="1400" dirty="0" err="1">
                <a:latin typeface="Poppins" pitchFamily="2" charset="77"/>
                <a:cs typeface="Poppins" pitchFamily="2" charset="77"/>
              </a:rPr>
              <a:t>icm</a:t>
            </a:r>
            <a:r>
              <a:rPr lang="nl-NL" sz="1400" dirty="0">
                <a:latin typeface="Poppins" pitchFamily="2" charset="77"/>
                <a:cs typeface="Poppins" pitchFamily="2" charset="77"/>
              </a:rPr>
              <a:t> een les/activiteit in het Positief  Gezondheidscafé </a:t>
            </a:r>
          </a:p>
          <a:p>
            <a:pPr marL="342900" indent="-342900">
              <a:buAutoNum type="arabicPeriod"/>
            </a:pPr>
            <a:endParaRPr lang="nl-NL" sz="1400" dirty="0">
              <a:latin typeface="Poppins" pitchFamily="2" charset="77"/>
              <a:cs typeface="Poppins" pitchFamily="2" charset="77"/>
            </a:endParaRPr>
          </a:p>
          <a:p>
            <a:endParaRPr lang="nl-NL" sz="1400" dirty="0">
              <a:latin typeface="Poppins" pitchFamily="2" charset="77"/>
              <a:cs typeface="Poppins" pitchFamily="2" charset="77"/>
            </a:endParaRPr>
          </a:p>
        </p:txBody>
      </p:sp>
      <p:pic>
        <p:nvPicPr>
          <p:cNvPr id="8" name="Afbeelding 7" descr="Afbeelding met Lettertype, Graphics, logo, symbool&#10;&#10;Automatisch gegenereerde beschrijving">
            <a:extLst>
              <a:ext uri="{FF2B5EF4-FFF2-40B4-BE49-F238E27FC236}">
                <a16:creationId xmlns:a16="http://schemas.microsoft.com/office/drawing/2014/main" id="{0DCABCA7-0C69-097A-7B18-EB5645EEED47}"/>
              </a:ext>
            </a:extLst>
          </p:cNvPr>
          <p:cNvPicPr>
            <a:picLocks noChangeAspect="1"/>
          </p:cNvPicPr>
          <p:nvPr/>
        </p:nvPicPr>
        <p:blipFill>
          <a:blip r:embed="rId3"/>
          <a:stretch>
            <a:fillRect/>
          </a:stretch>
        </p:blipFill>
        <p:spPr>
          <a:xfrm>
            <a:off x="10113264" y="150014"/>
            <a:ext cx="1521688" cy="428796"/>
          </a:xfrm>
          <a:prstGeom prst="rect">
            <a:avLst/>
          </a:prstGeom>
        </p:spPr>
      </p:pic>
    </p:spTree>
    <p:extLst>
      <p:ext uri="{BB962C8B-B14F-4D97-AF65-F5344CB8AC3E}">
        <p14:creationId xmlns:p14="http://schemas.microsoft.com/office/powerpoint/2010/main" val="2414659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074E5-15D7-8508-7A81-B4FC01A073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822775-40DE-2834-A873-CE762FBFC71C}"/>
              </a:ext>
            </a:extLst>
          </p:cNvPr>
          <p:cNvSpPr>
            <a:spLocks noGrp="1"/>
          </p:cNvSpPr>
          <p:nvPr>
            <p:ph type="title"/>
          </p:nvPr>
        </p:nvSpPr>
        <p:spPr/>
        <p:txBody>
          <a:bodyPr/>
          <a:lstStyle/>
          <a:p>
            <a:r>
              <a:rPr lang="nl-NL" dirty="0"/>
              <a:t>Implementatievoucher Hoofddorp</a:t>
            </a:r>
            <a:br>
              <a:rPr lang="nl-NL" dirty="0"/>
            </a:br>
            <a:r>
              <a:rPr lang="nl-NL" dirty="0"/>
              <a:t>St. De Buitenplaats</a:t>
            </a:r>
            <a:endParaRPr lang="en-NL" dirty="0"/>
          </a:p>
        </p:txBody>
      </p:sp>
      <p:sp>
        <p:nvSpPr>
          <p:cNvPr id="4" name="Title 1">
            <a:extLst>
              <a:ext uri="{FF2B5EF4-FFF2-40B4-BE49-F238E27FC236}">
                <a16:creationId xmlns:a16="http://schemas.microsoft.com/office/drawing/2014/main" id="{0C70D8AA-8284-D3B2-7C37-80705CAEC6B9}"/>
              </a:ext>
            </a:extLst>
          </p:cNvPr>
          <p:cNvSpPr txBox="1">
            <a:spLocks/>
          </p:cNvSpPr>
          <p:nvPr/>
        </p:nvSpPr>
        <p:spPr>
          <a:xfrm>
            <a:off x="7265772" y="0"/>
            <a:ext cx="4566227" cy="646042"/>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pPr algn="r"/>
            <a:endParaRPr lang="en-NL" sz="1200" b="0" dirty="0"/>
          </a:p>
        </p:txBody>
      </p:sp>
      <p:sp>
        <p:nvSpPr>
          <p:cNvPr id="7" name="Title 1">
            <a:extLst>
              <a:ext uri="{FF2B5EF4-FFF2-40B4-BE49-F238E27FC236}">
                <a16:creationId xmlns:a16="http://schemas.microsoft.com/office/drawing/2014/main" id="{2F6373D6-3B13-4726-D522-3805980BC8C1}"/>
              </a:ext>
            </a:extLst>
          </p:cNvPr>
          <p:cNvSpPr txBox="1">
            <a:spLocks/>
          </p:cNvSpPr>
          <p:nvPr/>
        </p:nvSpPr>
        <p:spPr>
          <a:xfrm>
            <a:off x="360000" y="654908"/>
            <a:ext cx="11472000" cy="991330"/>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r>
              <a:rPr lang="nl-NL" sz="2800" dirty="0">
                <a:solidFill>
                  <a:srgbClr val="0085FF"/>
                </a:solidFill>
              </a:rPr>
              <a:t>Onderdeel 5: </a:t>
            </a:r>
            <a:r>
              <a:rPr lang="nl-NL" sz="2800" dirty="0"/>
              <a:t>Wat werkte goed – en wat minder?</a:t>
            </a:r>
            <a:r>
              <a:rPr lang="en-NL" sz="2800" dirty="0">
                <a:effectLst/>
              </a:rPr>
              <a:t> </a:t>
            </a:r>
            <a:endParaRPr lang="en-NL" sz="2800" dirty="0"/>
          </a:p>
        </p:txBody>
      </p:sp>
      <p:sp>
        <p:nvSpPr>
          <p:cNvPr id="9" name="Content Placeholder 2">
            <a:extLst>
              <a:ext uri="{FF2B5EF4-FFF2-40B4-BE49-F238E27FC236}">
                <a16:creationId xmlns:a16="http://schemas.microsoft.com/office/drawing/2014/main" id="{AA0AA56C-5F55-E7AD-1366-C756B5002887}"/>
              </a:ext>
            </a:extLst>
          </p:cNvPr>
          <p:cNvSpPr txBox="1">
            <a:spLocks/>
          </p:cNvSpPr>
          <p:nvPr/>
        </p:nvSpPr>
        <p:spPr>
          <a:xfrm>
            <a:off x="360003" y="1825625"/>
            <a:ext cx="3600000" cy="540000"/>
          </a:xfrm>
          <a:prstGeom prst="rect">
            <a:avLst/>
          </a:prstGeom>
          <a:solidFill>
            <a:srgbClr val="0085FF"/>
          </a:solidFill>
        </p:spPr>
        <p:txBody>
          <a:bodyPr vert="horz" lIns="180000" tIns="0" rIns="18000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solidFill>
                  <a:schemeClr val="bg1"/>
                </a:solidFill>
                <a:latin typeface="Poppins" pitchFamily="2" charset="77"/>
                <a:cs typeface="Poppins" pitchFamily="2" charset="77"/>
              </a:rPr>
              <a:t>Barrières</a:t>
            </a:r>
            <a:endParaRPr lang="en-NL" sz="1800" dirty="0">
              <a:solidFill>
                <a:schemeClr val="bg1"/>
              </a:solidFill>
              <a:latin typeface="Poppins" pitchFamily="2" charset="77"/>
              <a:cs typeface="Poppins" pitchFamily="2" charset="77"/>
            </a:endParaRPr>
          </a:p>
        </p:txBody>
      </p:sp>
      <p:sp>
        <p:nvSpPr>
          <p:cNvPr id="11" name="Content Placeholder 2">
            <a:extLst>
              <a:ext uri="{FF2B5EF4-FFF2-40B4-BE49-F238E27FC236}">
                <a16:creationId xmlns:a16="http://schemas.microsoft.com/office/drawing/2014/main" id="{A0BD01DF-B02D-6555-3C13-AFC4CAAD82F7}"/>
              </a:ext>
            </a:extLst>
          </p:cNvPr>
          <p:cNvSpPr txBox="1">
            <a:spLocks/>
          </p:cNvSpPr>
          <p:nvPr/>
        </p:nvSpPr>
        <p:spPr>
          <a:xfrm>
            <a:off x="4277413" y="1825625"/>
            <a:ext cx="3600000" cy="540000"/>
          </a:xfrm>
          <a:prstGeom prst="rect">
            <a:avLst/>
          </a:prstGeom>
          <a:solidFill>
            <a:srgbClr val="20CC78"/>
          </a:solidFill>
        </p:spPr>
        <p:txBody>
          <a:bodyPr vert="horz" lIns="180000" tIns="0" rIns="18000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L" sz="1800" dirty="0">
                <a:solidFill>
                  <a:schemeClr val="bg1"/>
                </a:solidFill>
                <a:latin typeface="Poppins" pitchFamily="2" charset="77"/>
                <a:cs typeface="Poppins" pitchFamily="2" charset="77"/>
              </a:rPr>
              <a:t>Succesfactoren</a:t>
            </a:r>
          </a:p>
        </p:txBody>
      </p:sp>
      <p:sp>
        <p:nvSpPr>
          <p:cNvPr id="12" name="Content Placeholder 2">
            <a:extLst>
              <a:ext uri="{FF2B5EF4-FFF2-40B4-BE49-F238E27FC236}">
                <a16:creationId xmlns:a16="http://schemas.microsoft.com/office/drawing/2014/main" id="{041DD852-9D63-7793-C15B-B7651A0DD8D8}"/>
              </a:ext>
            </a:extLst>
          </p:cNvPr>
          <p:cNvSpPr txBox="1">
            <a:spLocks/>
          </p:cNvSpPr>
          <p:nvPr/>
        </p:nvSpPr>
        <p:spPr>
          <a:xfrm>
            <a:off x="360003" y="2365625"/>
            <a:ext cx="3600000" cy="3652115"/>
          </a:xfrm>
          <a:prstGeom prst="rect">
            <a:avLst/>
          </a:prstGeom>
          <a:no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nl-NL" sz="1400" dirty="0">
                <a:latin typeface="Poppins" pitchFamily="2" charset="77"/>
                <a:cs typeface="Poppins" pitchFamily="2" charset="77"/>
              </a:rPr>
              <a:t>Eerste </a:t>
            </a:r>
            <a:r>
              <a:rPr lang="nl-NL" sz="1400" dirty="0" err="1">
                <a:latin typeface="Poppins" pitchFamily="2" charset="77"/>
                <a:cs typeface="Poppins" pitchFamily="2" charset="77"/>
              </a:rPr>
              <a:t>lijnszorg</a:t>
            </a:r>
            <a:r>
              <a:rPr lang="nl-NL" sz="1400" dirty="0">
                <a:latin typeface="Poppins" pitchFamily="2" charset="77"/>
                <a:cs typeface="Poppins" pitchFamily="2" charset="77"/>
              </a:rPr>
              <a:t> is een gesloten bolwerk – ‘oude wereld’ </a:t>
            </a:r>
          </a:p>
          <a:p>
            <a:pPr>
              <a:buFontTx/>
              <a:buChar char="-"/>
            </a:pPr>
            <a:r>
              <a:rPr lang="nl-NL" sz="1400" dirty="0">
                <a:latin typeface="Poppins" pitchFamily="2" charset="77"/>
                <a:cs typeface="Poppins" pitchFamily="2" charset="77"/>
              </a:rPr>
              <a:t>Nieuw initiatief aanjagen kost tijd en energie</a:t>
            </a:r>
          </a:p>
          <a:p>
            <a:pPr>
              <a:buFontTx/>
              <a:buChar char="-"/>
            </a:pPr>
            <a:r>
              <a:rPr lang="nl-NL" sz="1400" dirty="0">
                <a:latin typeface="Poppins" pitchFamily="2" charset="77"/>
                <a:cs typeface="Poppins" pitchFamily="2" charset="77"/>
              </a:rPr>
              <a:t>Financiering via zorgverzekeraar</a:t>
            </a:r>
          </a:p>
          <a:p>
            <a:pPr marL="0" indent="0">
              <a:buNone/>
            </a:pPr>
            <a:endParaRPr lang="nl-NL" sz="1400" dirty="0">
              <a:latin typeface="Poppins" pitchFamily="2" charset="77"/>
              <a:cs typeface="Poppins" pitchFamily="2" charset="77"/>
            </a:endParaRPr>
          </a:p>
          <a:p>
            <a:pPr>
              <a:buFontTx/>
              <a:buChar char="-"/>
            </a:pPr>
            <a:endParaRPr lang="nl-NL" sz="1400" dirty="0">
              <a:latin typeface="Poppins" pitchFamily="2" charset="77"/>
              <a:cs typeface="Poppins" pitchFamily="2" charset="77"/>
            </a:endParaRPr>
          </a:p>
        </p:txBody>
      </p:sp>
      <p:sp>
        <p:nvSpPr>
          <p:cNvPr id="13" name="Content Placeholder 2">
            <a:extLst>
              <a:ext uri="{FF2B5EF4-FFF2-40B4-BE49-F238E27FC236}">
                <a16:creationId xmlns:a16="http://schemas.microsoft.com/office/drawing/2014/main" id="{01E7A81D-F0D9-2F09-00A1-43731FAE587A}"/>
              </a:ext>
            </a:extLst>
          </p:cNvPr>
          <p:cNvSpPr txBox="1">
            <a:spLocks/>
          </p:cNvSpPr>
          <p:nvPr/>
        </p:nvSpPr>
        <p:spPr>
          <a:xfrm>
            <a:off x="4262322" y="2365624"/>
            <a:ext cx="3600000" cy="3652115"/>
          </a:xfrm>
          <a:prstGeom prst="rect">
            <a:avLst/>
          </a:prstGeom>
          <a:no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nl-NL" sz="1400" dirty="0">
                <a:latin typeface="Poppins" pitchFamily="2" charset="77"/>
                <a:cs typeface="Poppins" pitchFamily="2" charset="77"/>
              </a:rPr>
              <a:t>Vrijgevestigde leefstijlprofessionals zijn enthousiast en tonen inzet. </a:t>
            </a:r>
          </a:p>
          <a:p>
            <a:pPr>
              <a:buFontTx/>
              <a:buChar char="-"/>
            </a:pPr>
            <a:r>
              <a:rPr lang="nl-NL" sz="1400" dirty="0">
                <a:latin typeface="Poppins" pitchFamily="2" charset="77"/>
                <a:cs typeface="Poppins" pitchFamily="2" charset="77"/>
              </a:rPr>
              <a:t>Ondersteuning vanuit 2Diabeat </a:t>
            </a:r>
          </a:p>
          <a:p>
            <a:pPr>
              <a:buFontTx/>
              <a:buChar char="-"/>
            </a:pPr>
            <a:r>
              <a:rPr lang="nl-NL" sz="1400" dirty="0">
                <a:latin typeface="Poppins" pitchFamily="2" charset="77"/>
                <a:cs typeface="Poppins" pitchFamily="2" charset="77"/>
              </a:rPr>
              <a:t>Samewerking met sociaal domein is versterkt </a:t>
            </a:r>
          </a:p>
          <a:p>
            <a:pPr>
              <a:buFontTx/>
              <a:buChar char="-"/>
            </a:pPr>
            <a:endParaRPr lang="en-NL" sz="1400" dirty="0">
              <a:latin typeface="Poppins" pitchFamily="2" charset="77"/>
              <a:cs typeface="Poppins" pitchFamily="2" charset="77"/>
            </a:endParaRPr>
          </a:p>
        </p:txBody>
      </p:sp>
      <p:pic>
        <p:nvPicPr>
          <p:cNvPr id="5" name="Picture 4">
            <a:extLst>
              <a:ext uri="{FF2B5EF4-FFF2-40B4-BE49-F238E27FC236}">
                <a16:creationId xmlns:a16="http://schemas.microsoft.com/office/drawing/2014/main" id="{BEB8ADA6-F6FC-D9F9-F6F1-D72F23019AF1}"/>
              </a:ext>
            </a:extLst>
          </p:cNvPr>
          <p:cNvPicPr>
            <a:picLocks noChangeAspect="1"/>
          </p:cNvPicPr>
          <p:nvPr/>
        </p:nvPicPr>
        <p:blipFill>
          <a:blip r:embed="rId2"/>
          <a:stretch>
            <a:fillRect/>
          </a:stretch>
        </p:blipFill>
        <p:spPr>
          <a:xfrm>
            <a:off x="6503568" y="5208682"/>
            <a:ext cx="1036320" cy="1263015"/>
          </a:xfrm>
          <a:prstGeom prst="rect">
            <a:avLst/>
          </a:prstGeom>
        </p:spPr>
      </p:pic>
      <p:pic>
        <p:nvPicPr>
          <p:cNvPr id="20" name="Picture 19">
            <a:extLst>
              <a:ext uri="{FF2B5EF4-FFF2-40B4-BE49-F238E27FC236}">
                <a16:creationId xmlns:a16="http://schemas.microsoft.com/office/drawing/2014/main" id="{CC400D79-4E98-F753-49C5-B38FC7653C1A}"/>
              </a:ext>
            </a:extLst>
          </p:cNvPr>
          <p:cNvPicPr>
            <a:picLocks noChangeAspect="1"/>
          </p:cNvPicPr>
          <p:nvPr/>
        </p:nvPicPr>
        <p:blipFill>
          <a:blip r:embed="rId3"/>
          <a:stretch>
            <a:fillRect/>
          </a:stretch>
        </p:blipFill>
        <p:spPr>
          <a:xfrm>
            <a:off x="2612040" y="5143912"/>
            <a:ext cx="1198245" cy="1327785"/>
          </a:xfrm>
          <a:prstGeom prst="rect">
            <a:avLst/>
          </a:prstGeom>
        </p:spPr>
      </p:pic>
      <p:sp>
        <p:nvSpPr>
          <p:cNvPr id="14" name="Rechthoek 13">
            <a:extLst>
              <a:ext uri="{FF2B5EF4-FFF2-40B4-BE49-F238E27FC236}">
                <a16:creationId xmlns:a16="http://schemas.microsoft.com/office/drawing/2014/main" id="{14C7E281-80E8-329A-3DDF-56202F519206}"/>
              </a:ext>
            </a:extLst>
          </p:cNvPr>
          <p:cNvSpPr/>
          <p:nvPr/>
        </p:nvSpPr>
        <p:spPr>
          <a:xfrm>
            <a:off x="8231997" y="2365624"/>
            <a:ext cx="3600000" cy="37310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Content Placeholder 2">
            <a:extLst>
              <a:ext uri="{FF2B5EF4-FFF2-40B4-BE49-F238E27FC236}">
                <a16:creationId xmlns:a16="http://schemas.microsoft.com/office/drawing/2014/main" id="{B848558D-3169-AEF0-9113-B50D9077A881}"/>
              </a:ext>
            </a:extLst>
          </p:cNvPr>
          <p:cNvSpPr txBox="1">
            <a:spLocks/>
          </p:cNvSpPr>
          <p:nvPr/>
        </p:nvSpPr>
        <p:spPr>
          <a:xfrm>
            <a:off x="8231997" y="1825625"/>
            <a:ext cx="3600000" cy="540000"/>
          </a:xfrm>
          <a:prstGeom prst="rect">
            <a:avLst/>
          </a:prstGeom>
          <a:solidFill>
            <a:srgbClr val="7A40F2"/>
          </a:solidFill>
        </p:spPr>
        <p:txBody>
          <a:bodyPr vert="horz" lIns="180000" tIns="0" rIns="18000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solidFill>
                  <a:schemeClr val="bg1"/>
                </a:solidFill>
                <a:latin typeface="Poppins" pitchFamily="2" charset="77"/>
                <a:cs typeface="Poppins" pitchFamily="2" charset="77"/>
              </a:rPr>
              <a:t>Neveneffecten </a:t>
            </a:r>
            <a:endParaRPr lang="en-NL" sz="1800" dirty="0">
              <a:solidFill>
                <a:schemeClr val="bg1"/>
              </a:solidFill>
              <a:latin typeface="Poppins" pitchFamily="2" charset="77"/>
              <a:cs typeface="Poppins" pitchFamily="2" charset="77"/>
            </a:endParaRPr>
          </a:p>
        </p:txBody>
      </p:sp>
      <p:sp>
        <p:nvSpPr>
          <p:cNvPr id="16" name="Content Placeholder 2">
            <a:extLst>
              <a:ext uri="{FF2B5EF4-FFF2-40B4-BE49-F238E27FC236}">
                <a16:creationId xmlns:a16="http://schemas.microsoft.com/office/drawing/2014/main" id="{E8B6F108-651F-D73B-6F12-29C4AA0A24A7}"/>
              </a:ext>
            </a:extLst>
          </p:cNvPr>
          <p:cNvSpPr txBox="1">
            <a:spLocks/>
          </p:cNvSpPr>
          <p:nvPr/>
        </p:nvSpPr>
        <p:spPr>
          <a:xfrm>
            <a:off x="8212141" y="2405083"/>
            <a:ext cx="3600000" cy="3652115"/>
          </a:xfrm>
          <a:prstGeom prst="rect">
            <a:avLst/>
          </a:prstGeom>
          <a:no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nl-NL" sz="1400" dirty="0">
                <a:latin typeface="Poppins" pitchFamily="2" charset="77"/>
                <a:cs typeface="Poppins" pitchFamily="2" charset="77"/>
              </a:rPr>
              <a:t>Cross over met andere initiatieven buiten Hoofddorp zoals Buurt als Ecosysteem in Nieuw-Vennep.  </a:t>
            </a:r>
          </a:p>
          <a:p>
            <a:pPr>
              <a:buFontTx/>
              <a:buChar char="-"/>
            </a:pPr>
            <a:r>
              <a:rPr lang="nl-NL" sz="1400" dirty="0">
                <a:latin typeface="Poppins" pitchFamily="2" charset="77"/>
                <a:cs typeface="Poppins" pitchFamily="2" charset="77"/>
              </a:rPr>
              <a:t>Meer bekendheid van leefstijlprofessionals (zoals BGN gewichtsconsulent </a:t>
            </a:r>
            <a:r>
              <a:rPr lang="nl-NL" sz="1400">
                <a:latin typeface="Poppins" pitchFamily="2" charset="77"/>
                <a:cs typeface="Poppins" pitchFamily="2" charset="77"/>
              </a:rPr>
              <a:t>/ leefstijlcoaches) </a:t>
            </a:r>
            <a:r>
              <a:rPr lang="nl-NL" sz="1400" dirty="0">
                <a:latin typeface="Poppins" pitchFamily="2" charset="77"/>
                <a:cs typeface="Poppins" pitchFamily="2" charset="77"/>
              </a:rPr>
              <a:t>gekomen bij deelnemers / omgeving. </a:t>
            </a:r>
          </a:p>
          <a:p>
            <a:pPr marL="0" indent="0">
              <a:buNone/>
            </a:pPr>
            <a:endParaRPr lang="nl-NL" sz="1400" dirty="0">
              <a:latin typeface="Poppins" pitchFamily="2" charset="77"/>
              <a:cs typeface="Poppins" pitchFamily="2" charset="77"/>
            </a:endParaRPr>
          </a:p>
          <a:p>
            <a:pPr>
              <a:buFontTx/>
              <a:buChar char="-"/>
            </a:pPr>
            <a:endParaRPr lang="en-NL" sz="1400" dirty="0">
              <a:latin typeface="Poppins" pitchFamily="2" charset="77"/>
              <a:cs typeface="Poppins" pitchFamily="2" charset="77"/>
            </a:endParaRPr>
          </a:p>
        </p:txBody>
      </p:sp>
      <p:pic>
        <p:nvPicPr>
          <p:cNvPr id="3" name="Afbeelding 2" descr="Afbeelding met Lettertype, Graphics, logo, symbool&#10;&#10;Automatisch gegenereerde beschrijving">
            <a:extLst>
              <a:ext uri="{FF2B5EF4-FFF2-40B4-BE49-F238E27FC236}">
                <a16:creationId xmlns:a16="http://schemas.microsoft.com/office/drawing/2014/main" id="{098EEF47-C18C-F55E-B3EC-3C6218CDCBDE}"/>
              </a:ext>
            </a:extLst>
          </p:cNvPr>
          <p:cNvPicPr>
            <a:picLocks noChangeAspect="1"/>
          </p:cNvPicPr>
          <p:nvPr/>
        </p:nvPicPr>
        <p:blipFill>
          <a:blip r:embed="rId4"/>
          <a:stretch>
            <a:fillRect/>
          </a:stretch>
        </p:blipFill>
        <p:spPr>
          <a:xfrm>
            <a:off x="10113264" y="150014"/>
            <a:ext cx="1521688" cy="428796"/>
          </a:xfrm>
          <a:prstGeom prst="rect">
            <a:avLst/>
          </a:prstGeom>
        </p:spPr>
      </p:pic>
    </p:spTree>
    <p:extLst>
      <p:ext uri="{BB962C8B-B14F-4D97-AF65-F5344CB8AC3E}">
        <p14:creationId xmlns:p14="http://schemas.microsoft.com/office/powerpoint/2010/main" val="2651236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1B058-D3B3-256C-FFAA-EC62723BB335}"/>
              </a:ext>
            </a:extLst>
          </p:cNvPr>
          <p:cNvSpPr>
            <a:spLocks noGrp="1"/>
          </p:cNvSpPr>
          <p:nvPr>
            <p:ph type="title"/>
          </p:nvPr>
        </p:nvSpPr>
        <p:spPr/>
        <p:txBody>
          <a:bodyPr/>
          <a:lstStyle/>
          <a:p>
            <a:r>
              <a:rPr lang="nl-NL" dirty="0"/>
              <a:t>Implementatievoucher Hoofddorp</a:t>
            </a:r>
            <a:br>
              <a:rPr lang="nl-NL" dirty="0"/>
            </a:br>
            <a:r>
              <a:rPr lang="nl-NL" dirty="0"/>
              <a:t>St. De Buitenplaats</a:t>
            </a:r>
            <a:endParaRPr lang="en-NL" dirty="0"/>
          </a:p>
        </p:txBody>
      </p:sp>
      <p:sp>
        <p:nvSpPr>
          <p:cNvPr id="3" name="Title 1">
            <a:extLst>
              <a:ext uri="{FF2B5EF4-FFF2-40B4-BE49-F238E27FC236}">
                <a16:creationId xmlns:a16="http://schemas.microsoft.com/office/drawing/2014/main" id="{90C680A7-0A96-8B6C-67F7-8368FB0A7427}"/>
              </a:ext>
            </a:extLst>
          </p:cNvPr>
          <p:cNvSpPr txBox="1">
            <a:spLocks/>
          </p:cNvSpPr>
          <p:nvPr/>
        </p:nvSpPr>
        <p:spPr>
          <a:xfrm>
            <a:off x="7265772" y="0"/>
            <a:ext cx="4566227" cy="646042"/>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pPr algn="r"/>
            <a:endParaRPr lang="en-NL" sz="1200" b="0" dirty="0"/>
          </a:p>
        </p:txBody>
      </p:sp>
      <p:sp>
        <p:nvSpPr>
          <p:cNvPr id="4" name="Content Placeholder 2">
            <a:extLst>
              <a:ext uri="{FF2B5EF4-FFF2-40B4-BE49-F238E27FC236}">
                <a16:creationId xmlns:a16="http://schemas.microsoft.com/office/drawing/2014/main" id="{D0D19F94-D0DE-C191-21DF-AE333B62EE55}"/>
              </a:ext>
            </a:extLst>
          </p:cNvPr>
          <p:cNvSpPr txBox="1">
            <a:spLocks/>
          </p:cNvSpPr>
          <p:nvPr/>
        </p:nvSpPr>
        <p:spPr>
          <a:xfrm>
            <a:off x="8231998" y="1825625"/>
            <a:ext cx="3600000" cy="4192116"/>
          </a:xfrm>
          <a:prstGeom prst="rect">
            <a:avLst/>
          </a:prstGeom>
          <a:noFill/>
        </p:spPr>
        <p:txBody>
          <a:bodyPr vert="horz" lIns="288000" tIns="360000" rIns="288000" bIns="36000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solidFill>
                  <a:schemeClr val="bg1"/>
                </a:solidFill>
                <a:latin typeface="Poppins" pitchFamily="2" charset="77"/>
                <a:cs typeface="Poppins" pitchFamily="2" charset="77"/>
              </a:rPr>
              <a:t>Doorsnee van diverse lagen van de bevolking komen samen in het groepsconsult. </a:t>
            </a:r>
            <a:endParaRPr lang="en-NL" dirty="0">
              <a:solidFill>
                <a:schemeClr val="bg1"/>
              </a:solidFill>
              <a:latin typeface="Poppins" pitchFamily="2" charset="77"/>
              <a:cs typeface="Poppins" pitchFamily="2" charset="77"/>
            </a:endParaRPr>
          </a:p>
        </p:txBody>
      </p:sp>
      <p:sp>
        <p:nvSpPr>
          <p:cNvPr id="7" name="Content Placeholder 2">
            <a:extLst>
              <a:ext uri="{FF2B5EF4-FFF2-40B4-BE49-F238E27FC236}">
                <a16:creationId xmlns:a16="http://schemas.microsoft.com/office/drawing/2014/main" id="{7A44EBC2-52E0-968C-46FA-BF5A2C46EB74}"/>
              </a:ext>
            </a:extLst>
          </p:cNvPr>
          <p:cNvSpPr txBox="1">
            <a:spLocks/>
          </p:cNvSpPr>
          <p:nvPr/>
        </p:nvSpPr>
        <p:spPr>
          <a:xfrm>
            <a:off x="8231998" y="1825625"/>
            <a:ext cx="3600000" cy="540000"/>
          </a:xfrm>
          <a:prstGeom prst="rect">
            <a:avLst/>
          </a:prstGeom>
          <a:solidFill>
            <a:srgbClr val="0D3242"/>
          </a:solidFill>
        </p:spPr>
        <p:txBody>
          <a:bodyPr vert="horz" lIns="180000" tIns="0" rIns="18000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L" sz="1800" b="1" dirty="0">
                <a:solidFill>
                  <a:schemeClr val="bg1"/>
                </a:solidFill>
                <a:latin typeface="Poppins" pitchFamily="2" charset="77"/>
                <a:cs typeface="Poppins" pitchFamily="2" charset="77"/>
              </a:rPr>
              <a:t>Opvallend</a:t>
            </a:r>
            <a:r>
              <a:rPr lang="en-NL" sz="2000" b="1" dirty="0">
                <a:solidFill>
                  <a:schemeClr val="bg1"/>
                </a:solidFill>
                <a:latin typeface="Poppins" pitchFamily="2" charset="77"/>
                <a:cs typeface="Poppins" pitchFamily="2" charset="77"/>
              </a:rPr>
              <a:t> resultaat </a:t>
            </a:r>
          </a:p>
        </p:txBody>
      </p:sp>
      <p:sp>
        <p:nvSpPr>
          <p:cNvPr id="8" name="Triangle 7">
            <a:extLst>
              <a:ext uri="{FF2B5EF4-FFF2-40B4-BE49-F238E27FC236}">
                <a16:creationId xmlns:a16="http://schemas.microsoft.com/office/drawing/2014/main" id="{8631D2DF-3F5B-F94E-DA62-FCDEB68FC345}"/>
              </a:ext>
            </a:extLst>
          </p:cNvPr>
          <p:cNvSpPr/>
          <p:nvPr/>
        </p:nvSpPr>
        <p:spPr>
          <a:xfrm rot="10800000">
            <a:off x="9860047" y="2336352"/>
            <a:ext cx="343902" cy="296467"/>
          </a:xfrm>
          <a:prstGeom prst="triangle">
            <a:avLst/>
          </a:prstGeom>
          <a:solidFill>
            <a:srgbClr val="0D32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9" name="Title 1">
            <a:extLst>
              <a:ext uri="{FF2B5EF4-FFF2-40B4-BE49-F238E27FC236}">
                <a16:creationId xmlns:a16="http://schemas.microsoft.com/office/drawing/2014/main" id="{99E83529-7C67-D9C4-CE13-8E88E6ACA44B}"/>
              </a:ext>
            </a:extLst>
          </p:cNvPr>
          <p:cNvSpPr txBox="1">
            <a:spLocks/>
          </p:cNvSpPr>
          <p:nvPr/>
        </p:nvSpPr>
        <p:spPr>
          <a:xfrm>
            <a:off x="360000" y="654908"/>
            <a:ext cx="11472000" cy="991330"/>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r>
              <a:rPr lang="nl-NL" sz="2800" dirty="0">
                <a:solidFill>
                  <a:srgbClr val="0085FF"/>
                </a:solidFill>
              </a:rPr>
              <a:t>Onderdeel 6: </a:t>
            </a:r>
            <a:r>
              <a:rPr lang="nl-NL" sz="2800" dirty="0"/>
              <a:t>De impact in cijfers</a:t>
            </a:r>
            <a:endParaRPr lang="en-NL" sz="2800" dirty="0"/>
          </a:p>
        </p:txBody>
      </p:sp>
      <p:sp>
        <p:nvSpPr>
          <p:cNvPr id="10" name="Content Placeholder 2">
            <a:extLst>
              <a:ext uri="{FF2B5EF4-FFF2-40B4-BE49-F238E27FC236}">
                <a16:creationId xmlns:a16="http://schemas.microsoft.com/office/drawing/2014/main" id="{F4D16027-333D-897E-6028-5FF680F65CC4}"/>
              </a:ext>
            </a:extLst>
          </p:cNvPr>
          <p:cNvSpPr txBox="1">
            <a:spLocks/>
          </p:cNvSpPr>
          <p:nvPr/>
        </p:nvSpPr>
        <p:spPr>
          <a:xfrm>
            <a:off x="4295998" y="1825626"/>
            <a:ext cx="3600000" cy="1918800"/>
          </a:xfrm>
          <a:prstGeom prst="rect">
            <a:avLst/>
          </a:prstGeom>
          <a:solidFill>
            <a:schemeClr val="bg1"/>
          </a:solidFill>
        </p:spPr>
        <p:txBody>
          <a:bodyPr vert="horz" lIns="1800000" tIns="251999" rIns="180000" bIns="144000" numCol="1" spcCol="3600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latin typeface="Poppins" pitchFamily="2" charset="77"/>
                <a:cs typeface="Poppins" pitchFamily="2" charset="77"/>
              </a:rPr>
              <a:t>Aantal zorgverleners getraind</a:t>
            </a:r>
            <a:r>
              <a:rPr lang="en-NL" sz="1400" dirty="0">
                <a:effectLst/>
                <a:latin typeface="Poppins" pitchFamily="2" charset="77"/>
                <a:cs typeface="Poppins" pitchFamily="2" charset="77"/>
              </a:rPr>
              <a:t> </a:t>
            </a:r>
            <a:endParaRPr lang="en-NL" sz="1400" dirty="0">
              <a:latin typeface="Poppins" pitchFamily="2" charset="77"/>
              <a:cs typeface="Poppins" pitchFamily="2" charset="77"/>
            </a:endParaRPr>
          </a:p>
        </p:txBody>
      </p:sp>
      <p:sp>
        <p:nvSpPr>
          <p:cNvPr id="11" name="Content Placeholder 2">
            <a:extLst>
              <a:ext uri="{FF2B5EF4-FFF2-40B4-BE49-F238E27FC236}">
                <a16:creationId xmlns:a16="http://schemas.microsoft.com/office/drawing/2014/main" id="{7E2D39B7-E166-7D14-79C3-B635EFB6EFD4}"/>
              </a:ext>
            </a:extLst>
          </p:cNvPr>
          <p:cNvSpPr txBox="1">
            <a:spLocks/>
          </p:cNvSpPr>
          <p:nvPr/>
        </p:nvSpPr>
        <p:spPr>
          <a:xfrm>
            <a:off x="359998" y="1825626"/>
            <a:ext cx="3600000" cy="1918800"/>
          </a:xfrm>
          <a:prstGeom prst="rect">
            <a:avLst/>
          </a:prstGeom>
          <a:solidFill>
            <a:schemeClr val="bg1"/>
          </a:solidFill>
        </p:spPr>
        <p:txBody>
          <a:bodyPr vert="horz" lIns="1800000" tIns="251999" rIns="180000" bIns="144000" numCol="1" spcCol="3600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latin typeface="Poppins" pitchFamily="2" charset="77"/>
                <a:cs typeface="Poppins" pitchFamily="2" charset="77"/>
              </a:rPr>
              <a:t>Aantal </a:t>
            </a:r>
            <a:br>
              <a:rPr lang="en-GB" sz="1400" dirty="0">
                <a:latin typeface="Poppins" pitchFamily="2" charset="77"/>
                <a:cs typeface="Poppins" pitchFamily="2" charset="77"/>
              </a:rPr>
            </a:br>
            <a:r>
              <a:rPr lang="en-GB" sz="1400" dirty="0" err="1">
                <a:latin typeface="Poppins" pitchFamily="2" charset="77"/>
                <a:cs typeface="Poppins" pitchFamily="2" charset="77"/>
              </a:rPr>
              <a:t>patiënten</a:t>
            </a:r>
            <a:r>
              <a:rPr lang="en-GB" sz="1400" dirty="0">
                <a:latin typeface="Poppins" pitchFamily="2" charset="77"/>
                <a:cs typeface="Poppins" pitchFamily="2" charset="77"/>
              </a:rPr>
              <a:t> </a:t>
            </a:r>
            <a:br>
              <a:rPr lang="en-GB" sz="1400" dirty="0">
                <a:latin typeface="Poppins" pitchFamily="2" charset="77"/>
                <a:cs typeface="Poppins" pitchFamily="2" charset="77"/>
              </a:rPr>
            </a:br>
            <a:r>
              <a:rPr lang="en-GB" sz="1400" dirty="0" err="1">
                <a:latin typeface="Poppins" pitchFamily="2" charset="77"/>
                <a:cs typeface="Poppins" pitchFamily="2" charset="77"/>
              </a:rPr>
              <a:t>bereikt</a:t>
            </a:r>
            <a:r>
              <a:rPr lang="en-GB" sz="1400" dirty="0">
                <a:latin typeface="Poppins" pitchFamily="2" charset="77"/>
                <a:cs typeface="Poppins" pitchFamily="2" charset="77"/>
              </a:rPr>
              <a:t>:</a:t>
            </a:r>
          </a:p>
        </p:txBody>
      </p:sp>
      <p:sp>
        <p:nvSpPr>
          <p:cNvPr id="12" name="Content Placeholder 2">
            <a:extLst>
              <a:ext uri="{FF2B5EF4-FFF2-40B4-BE49-F238E27FC236}">
                <a16:creationId xmlns:a16="http://schemas.microsoft.com/office/drawing/2014/main" id="{445612AC-0B09-5BD1-7D48-63898AB32DFC}"/>
              </a:ext>
            </a:extLst>
          </p:cNvPr>
          <p:cNvSpPr txBox="1">
            <a:spLocks/>
          </p:cNvSpPr>
          <p:nvPr/>
        </p:nvSpPr>
        <p:spPr>
          <a:xfrm>
            <a:off x="4295998" y="4098926"/>
            <a:ext cx="3600000" cy="1918800"/>
          </a:xfrm>
          <a:prstGeom prst="rect">
            <a:avLst/>
          </a:prstGeom>
          <a:solidFill>
            <a:schemeClr val="bg1"/>
          </a:solidFill>
        </p:spPr>
        <p:txBody>
          <a:bodyPr vert="horz" lIns="1800000" tIns="251999" rIns="180000" bIns="144000" numCol="1" spcCol="3600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latin typeface="Poppins" pitchFamily="2" charset="77"/>
                <a:cs typeface="Poppins" pitchFamily="2" charset="77"/>
              </a:rPr>
              <a:t>Aantal verwijzingen</a:t>
            </a:r>
            <a:r>
              <a:rPr lang="en-NL" sz="1400" dirty="0">
                <a:effectLst/>
                <a:latin typeface="Poppins" pitchFamily="2" charset="77"/>
                <a:cs typeface="Poppins" pitchFamily="2" charset="77"/>
              </a:rPr>
              <a:t> </a:t>
            </a:r>
            <a:endParaRPr lang="en-NL" sz="1400" dirty="0">
              <a:latin typeface="Poppins" pitchFamily="2" charset="77"/>
              <a:cs typeface="Poppins" pitchFamily="2" charset="77"/>
            </a:endParaRPr>
          </a:p>
        </p:txBody>
      </p:sp>
      <p:sp>
        <p:nvSpPr>
          <p:cNvPr id="13" name="Content Placeholder 2">
            <a:extLst>
              <a:ext uri="{FF2B5EF4-FFF2-40B4-BE49-F238E27FC236}">
                <a16:creationId xmlns:a16="http://schemas.microsoft.com/office/drawing/2014/main" id="{8F6159E8-E54E-7843-27D8-708D4CEA1F47}"/>
              </a:ext>
            </a:extLst>
          </p:cNvPr>
          <p:cNvSpPr txBox="1">
            <a:spLocks/>
          </p:cNvSpPr>
          <p:nvPr/>
        </p:nvSpPr>
        <p:spPr>
          <a:xfrm>
            <a:off x="359998" y="4098926"/>
            <a:ext cx="3600000" cy="1918800"/>
          </a:xfrm>
          <a:prstGeom prst="rect">
            <a:avLst/>
          </a:prstGeom>
          <a:solidFill>
            <a:schemeClr val="bg1"/>
          </a:solidFill>
        </p:spPr>
        <p:txBody>
          <a:bodyPr vert="horz" lIns="1800000" tIns="251999" rIns="180000" bIns="144000" numCol="1" spcCol="3600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err="1">
                <a:latin typeface="Poppins" pitchFamily="2" charset="77"/>
                <a:cs typeface="Poppins" pitchFamily="2" charset="77"/>
              </a:rPr>
              <a:t>Aantal</a:t>
            </a:r>
            <a:r>
              <a:rPr lang="en-GB" sz="1400" dirty="0">
                <a:latin typeface="Poppins" pitchFamily="2" charset="77"/>
                <a:cs typeface="Poppins" pitchFamily="2" charset="77"/>
              </a:rPr>
              <a:t> </a:t>
            </a:r>
            <a:r>
              <a:rPr lang="en-GB" sz="1400" dirty="0" err="1">
                <a:latin typeface="Poppins" pitchFamily="2" charset="77"/>
                <a:cs typeface="Poppins" pitchFamily="2" charset="77"/>
              </a:rPr>
              <a:t>patiënten</a:t>
            </a:r>
            <a:r>
              <a:rPr lang="en-GB" sz="1400" dirty="0">
                <a:latin typeface="Poppins" pitchFamily="2" charset="77"/>
                <a:cs typeface="Poppins" pitchFamily="2" charset="77"/>
              </a:rPr>
              <a:t> in </a:t>
            </a:r>
            <a:r>
              <a:rPr lang="en-GB" sz="1400" dirty="0" err="1">
                <a:latin typeface="Poppins" pitchFamily="2" charset="77"/>
                <a:cs typeface="Poppins" pitchFamily="2" charset="77"/>
              </a:rPr>
              <a:t>consulten</a:t>
            </a:r>
            <a:endParaRPr lang="en-NL" sz="1400" dirty="0">
              <a:latin typeface="Poppins" pitchFamily="2" charset="77"/>
              <a:cs typeface="Poppins" pitchFamily="2" charset="77"/>
            </a:endParaRPr>
          </a:p>
        </p:txBody>
      </p:sp>
      <p:sp>
        <p:nvSpPr>
          <p:cNvPr id="16" name="TextBox 15">
            <a:extLst>
              <a:ext uri="{FF2B5EF4-FFF2-40B4-BE49-F238E27FC236}">
                <a16:creationId xmlns:a16="http://schemas.microsoft.com/office/drawing/2014/main" id="{B0C5953B-8540-2FB6-D2E1-CFAE2AC168F5}"/>
              </a:ext>
            </a:extLst>
          </p:cNvPr>
          <p:cNvSpPr txBox="1"/>
          <p:nvPr/>
        </p:nvSpPr>
        <p:spPr>
          <a:xfrm>
            <a:off x="2128332" y="2632819"/>
            <a:ext cx="1372032" cy="1111607"/>
          </a:xfrm>
          <a:prstGeom prst="rect">
            <a:avLst/>
          </a:prstGeom>
          <a:noFill/>
        </p:spPr>
        <p:txBody>
          <a:bodyPr wrap="square" lIns="0" tIns="0" rIns="0" bIns="0" rtlCol="0" anchor="ctr" anchorCtr="0">
            <a:noAutofit/>
          </a:bodyPr>
          <a:lstStyle/>
          <a:p>
            <a:r>
              <a:rPr lang="en-GB" sz="3500" b="1" dirty="0">
                <a:solidFill>
                  <a:schemeClr val="accent3"/>
                </a:solidFill>
                <a:latin typeface="Poppins" pitchFamily="2" charset="77"/>
                <a:cs typeface="Poppins" pitchFamily="2" charset="77"/>
              </a:rPr>
              <a:t>9</a:t>
            </a:r>
            <a:endParaRPr lang="en-NL" sz="3500" b="1" dirty="0">
              <a:solidFill>
                <a:schemeClr val="accent3"/>
              </a:solidFill>
              <a:latin typeface="Poppins" pitchFamily="2" charset="77"/>
              <a:cs typeface="Poppins" pitchFamily="2" charset="77"/>
            </a:endParaRPr>
          </a:p>
        </p:txBody>
      </p:sp>
      <p:sp>
        <p:nvSpPr>
          <p:cNvPr id="17" name="TextBox 16">
            <a:extLst>
              <a:ext uri="{FF2B5EF4-FFF2-40B4-BE49-F238E27FC236}">
                <a16:creationId xmlns:a16="http://schemas.microsoft.com/office/drawing/2014/main" id="{084A99B7-3569-1FCF-7B9B-F89906049A3E}"/>
              </a:ext>
            </a:extLst>
          </p:cNvPr>
          <p:cNvSpPr txBox="1"/>
          <p:nvPr/>
        </p:nvSpPr>
        <p:spPr>
          <a:xfrm>
            <a:off x="6103432" y="2632819"/>
            <a:ext cx="1567368" cy="1111607"/>
          </a:xfrm>
          <a:prstGeom prst="rect">
            <a:avLst/>
          </a:prstGeom>
          <a:noFill/>
        </p:spPr>
        <p:txBody>
          <a:bodyPr wrap="square" lIns="0" tIns="0" rIns="0" bIns="0" rtlCol="0" anchor="ctr" anchorCtr="0">
            <a:noAutofit/>
          </a:bodyPr>
          <a:lstStyle/>
          <a:p>
            <a:r>
              <a:rPr lang="en-GB" sz="3600" b="1" dirty="0">
                <a:solidFill>
                  <a:schemeClr val="accent3"/>
                </a:solidFill>
                <a:latin typeface="Poppins" pitchFamily="2" charset="77"/>
                <a:cs typeface="Poppins" pitchFamily="2" charset="77"/>
              </a:rPr>
              <a:t>1</a:t>
            </a:r>
            <a:endParaRPr lang="en-NL" sz="3600" b="1" dirty="0">
              <a:solidFill>
                <a:schemeClr val="accent3"/>
              </a:solidFill>
              <a:latin typeface="Poppins" pitchFamily="2" charset="77"/>
              <a:cs typeface="Poppins" pitchFamily="2" charset="77"/>
            </a:endParaRPr>
          </a:p>
        </p:txBody>
      </p:sp>
      <p:sp>
        <p:nvSpPr>
          <p:cNvPr id="18" name="TextBox 17">
            <a:extLst>
              <a:ext uri="{FF2B5EF4-FFF2-40B4-BE49-F238E27FC236}">
                <a16:creationId xmlns:a16="http://schemas.microsoft.com/office/drawing/2014/main" id="{417CDFD4-3C2F-EBD1-587C-FC197DFCA7A7}"/>
              </a:ext>
            </a:extLst>
          </p:cNvPr>
          <p:cNvSpPr txBox="1"/>
          <p:nvPr/>
        </p:nvSpPr>
        <p:spPr>
          <a:xfrm>
            <a:off x="2128332" y="4906119"/>
            <a:ext cx="1567368" cy="1111607"/>
          </a:xfrm>
          <a:prstGeom prst="rect">
            <a:avLst/>
          </a:prstGeom>
          <a:noFill/>
        </p:spPr>
        <p:txBody>
          <a:bodyPr wrap="square" lIns="0" tIns="0" rIns="0" bIns="0" rtlCol="0" anchor="ctr" anchorCtr="0">
            <a:noAutofit/>
          </a:bodyPr>
          <a:lstStyle/>
          <a:p>
            <a:r>
              <a:rPr lang="en-GB" sz="3600" b="1" dirty="0">
                <a:solidFill>
                  <a:schemeClr val="accent3"/>
                </a:solidFill>
                <a:latin typeface="Poppins" pitchFamily="2" charset="77"/>
                <a:cs typeface="Poppins" pitchFamily="2" charset="77"/>
              </a:rPr>
              <a:t>6</a:t>
            </a:r>
            <a:endParaRPr lang="en-NL" sz="3600" b="1" dirty="0">
              <a:solidFill>
                <a:schemeClr val="accent3"/>
              </a:solidFill>
              <a:latin typeface="Poppins" pitchFamily="2" charset="77"/>
              <a:cs typeface="Poppins" pitchFamily="2" charset="77"/>
            </a:endParaRPr>
          </a:p>
        </p:txBody>
      </p:sp>
      <p:sp>
        <p:nvSpPr>
          <p:cNvPr id="19" name="TextBox 18">
            <a:extLst>
              <a:ext uri="{FF2B5EF4-FFF2-40B4-BE49-F238E27FC236}">
                <a16:creationId xmlns:a16="http://schemas.microsoft.com/office/drawing/2014/main" id="{9B891B79-7FCC-6E88-A555-52645C7CCFBA}"/>
              </a:ext>
            </a:extLst>
          </p:cNvPr>
          <p:cNvSpPr txBox="1"/>
          <p:nvPr/>
        </p:nvSpPr>
        <p:spPr>
          <a:xfrm>
            <a:off x="6103432" y="4906119"/>
            <a:ext cx="1567368" cy="1111607"/>
          </a:xfrm>
          <a:prstGeom prst="rect">
            <a:avLst/>
          </a:prstGeom>
          <a:noFill/>
        </p:spPr>
        <p:txBody>
          <a:bodyPr wrap="square" lIns="0" tIns="0" rIns="0" bIns="0" rtlCol="0" anchor="ctr" anchorCtr="0">
            <a:noAutofit/>
          </a:bodyPr>
          <a:lstStyle/>
          <a:p>
            <a:r>
              <a:rPr lang="en-GB" sz="3600" b="1" dirty="0">
                <a:solidFill>
                  <a:schemeClr val="accent3"/>
                </a:solidFill>
                <a:latin typeface="Poppins" pitchFamily="2" charset="77"/>
                <a:cs typeface="Poppins" pitchFamily="2" charset="77"/>
              </a:rPr>
              <a:t>2</a:t>
            </a:r>
            <a:endParaRPr lang="en-NL" sz="3600" b="1" dirty="0">
              <a:solidFill>
                <a:schemeClr val="accent3"/>
              </a:solidFill>
              <a:latin typeface="Poppins" pitchFamily="2" charset="77"/>
              <a:cs typeface="Poppins" pitchFamily="2" charset="77"/>
            </a:endParaRPr>
          </a:p>
        </p:txBody>
      </p:sp>
      <p:pic>
        <p:nvPicPr>
          <p:cNvPr id="25" name="Picture 24">
            <a:extLst>
              <a:ext uri="{FF2B5EF4-FFF2-40B4-BE49-F238E27FC236}">
                <a16:creationId xmlns:a16="http://schemas.microsoft.com/office/drawing/2014/main" id="{A9026E2E-9936-F895-C461-523B4F6CB02F}"/>
              </a:ext>
            </a:extLst>
          </p:cNvPr>
          <p:cNvPicPr>
            <a:picLocks noChangeAspect="1"/>
          </p:cNvPicPr>
          <p:nvPr/>
        </p:nvPicPr>
        <p:blipFill>
          <a:blip r:embed="rId2"/>
          <a:stretch>
            <a:fillRect/>
          </a:stretch>
        </p:blipFill>
        <p:spPr>
          <a:xfrm>
            <a:off x="4552015" y="2116527"/>
            <a:ext cx="1295400" cy="1360170"/>
          </a:xfrm>
          <a:prstGeom prst="rect">
            <a:avLst/>
          </a:prstGeom>
        </p:spPr>
      </p:pic>
      <p:pic>
        <p:nvPicPr>
          <p:cNvPr id="27" name="Picture 26">
            <a:extLst>
              <a:ext uri="{FF2B5EF4-FFF2-40B4-BE49-F238E27FC236}">
                <a16:creationId xmlns:a16="http://schemas.microsoft.com/office/drawing/2014/main" id="{B27930EC-F1AF-394C-AA12-D02900A11DCB}"/>
              </a:ext>
            </a:extLst>
          </p:cNvPr>
          <p:cNvPicPr>
            <a:picLocks noChangeAspect="1"/>
          </p:cNvPicPr>
          <p:nvPr/>
        </p:nvPicPr>
        <p:blipFill>
          <a:blip r:embed="rId3"/>
          <a:stretch>
            <a:fillRect/>
          </a:stretch>
        </p:blipFill>
        <p:spPr>
          <a:xfrm>
            <a:off x="576915" y="2116527"/>
            <a:ext cx="1295400" cy="1360170"/>
          </a:xfrm>
          <a:prstGeom prst="rect">
            <a:avLst/>
          </a:prstGeom>
        </p:spPr>
      </p:pic>
      <p:pic>
        <p:nvPicPr>
          <p:cNvPr id="35" name="Picture 34">
            <a:extLst>
              <a:ext uri="{FF2B5EF4-FFF2-40B4-BE49-F238E27FC236}">
                <a16:creationId xmlns:a16="http://schemas.microsoft.com/office/drawing/2014/main" id="{ACC9851E-923A-B35D-C2F4-55D942451528}"/>
              </a:ext>
            </a:extLst>
          </p:cNvPr>
          <p:cNvPicPr>
            <a:picLocks noChangeAspect="1"/>
          </p:cNvPicPr>
          <p:nvPr/>
        </p:nvPicPr>
        <p:blipFill>
          <a:blip r:embed="rId4"/>
          <a:stretch>
            <a:fillRect/>
          </a:stretch>
        </p:blipFill>
        <p:spPr>
          <a:xfrm>
            <a:off x="4471051" y="4393157"/>
            <a:ext cx="1457325" cy="1392555"/>
          </a:xfrm>
          <a:prstGeom prst="rect">
            <a:avLst/>
          </a:prstGeom>
        </p:spPr>
      </p:pic>
      <p:pic>
        <p:nvPicPr>
          <p:cNvPr id="37" name="Picture 36">
            <a:extLst>
              <a:ext uri="{FF2B5EF4-FFF2-40B4-BE49-F238E27FC236}">
                <a16:creationId xmlns:a16="http://schemas.microsoft.com/office/drawing/2014/main" id="{EEC861CA-C055-7B86-9C10-0C6FDCABC754}"/>
              </a:ext>
            </a:extLst>
          </p:cNvPr>
          <p:cNvPicPr>
            <a:picLocks noChangeAspect="1"/>
          </p:cNvPicPr>
          <p:nvPr/>
        </p:nvPicPr>
        <p:blipFill>
          <a:blip r:embed="rId5"/>
          <a:stretch>
            <a:fillRect/>
          </a:stretch>
        </p:blipFill>
        <p:spPr>
          <a:xfrm>
            <a:off x="576915" y="4418023"/>
            <a:ext cx="1295400" cy="1651635"/>
          </a:xfrm>
          <a:prstGeom prst="rect">
            <a:avLst/>
          </a:prstGeom>
        </p:spPr>
      </p:pic>
      <p:pic>
        <p:nvPicPr>
          <p:cNvPr id="5" name="Afbeelding 4" descr="Afbeelding met Lettertype, Graphics, logo, symbool&#10;&#10;Automatisch gegenereerde beschrijving">
            <a:extLst>
              <a:ext uri="{FF2B5EF4-FFF2-40B4-BE49-F238E27FC236}">
                <a16:creationId xmlns:a16="http://schemas.microsoft.com/office/drawing/2014/main" id="{EC897A03-3D0D-7F1E-EDA6-A0A66392EEDB}"/>
              </a:ext>
            </a:extLst>
          </p:cNvPr>
          <p:cNvPicPr>
            <a:picLocks noChangeAspect="1"/>
          </p:cNvPicPr>
          <p:nvPr/>
        </p:nvPicPr>
        <p:blipFill>
          <a:blip r:embed="rId6"/>
          <a:stretch>
            <a:fillRect/>
          </a:stretch>
        </p:blipFill>
        <p:spPr>
          <a:xfrm>
            <a:off x="10113264" y="150014"/>
            <a:ext cx="1521688" cy="428796"/>
          </a:xfrm>
          <a:prstGeom prst="rect">
            <a:avLst/>
          </a:prstGeom>
        </p:spPr>
      </p:pic>
    </p:spTree>
    <p:extLst>
      <p:ext uri="{BB962C8B-B14F-4D97-AF65-F5344CB8AC3E}">
        <p14:creationId xmlns:p14="http://schemas.microsoft.com/office/powerpoint/2010/main" val="2643257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A49A4-B736-1FAE-598C-823A4D34237D}"/>
              </a:ext>
            </a:extLst>
          </p:cNvPr>
          <p:cNvSpPr>
            <a:spLocks noGrp="1"/>
          </p:cNvSpPr>
          <p:nvPr>
            <p:ph type="title"/>
          </p:nvPr>
        </p:nvSpPr>
        <p:spPr/>
        <p:txBody>
          <a:bodyPr/>
          <a:lstStyle/>
          <a:p>
            <a:r>
              <a:rPr lang="nl-NL" dirty="0"/>
              <a:t>Implementatievoucher Hoofddorp</a:t>
            </a:r>
            <a:br>
              <a:rPr lang="nl-NL" dirty="0"/>
            </a:br>
            <a:r>
              <a:rPr lang="nl-NL" dirty="0"/>
              <a:t>St. De Buitenplaats</a:t>
            </a:r>
            <a:endParaRPr lang="en-NL" dirty="0"/>
          </a:p>
        </p:txBody>
      </p:sp>
      <p:sp>
        <p:nvSpPr>
          <p:cNvPr id="3" name="Title 1">
            <a:extLst>
              <a:ext uri="{FF2B5EF4-FFF2-40B4-BE49-F238E27FC236}">
                <a16:creationId xmlns:a16="http://schemas.microsoft.com/office/drawing/2014/main" id="{B72EBD9C-AC94-58D5-489C-ABAD9BBE2F63}"/>
              </a:ext>
            </a:extLst>
          </p:cNvPr>
          <p:cNvSpPr txBox="1">
            <a:spLocks/>
          </p:cNvSpPr>
          <p:nvPr/>
        </p:nvSpPr>
        <p:spPr>
          <a:xfrm>
            <a:off x="360000" y="654908"/>
            <a:ext cx="11472000" cy="991330"/>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r>
              <a:rPr lang="nl-NL" sz="2800">
                <a:solidFill>
                  <a:srgbClr val="0085FF"/>
                </a:solidFill>
              </a:rPr>
              <a:t>Onderdeel 7: </a:t>
            </a:r>
            <a:r>
              <a:rPr lang="nl-NL" sz="2800" dirty="0"/>
              <a:t>Hoe gaat het nu verder?</a:t>
            </a:r>
            <a:endParaRPr lang="en-NL" sz="2800" dirty="0"/>
          </a:p>
        </p:txBody>
      </p:sp>
      <p:sp>
        <p:nvSpPr>
          <p:cNvPr id="4" name="Title 1">
            <a:extLst>
              <a:ext uri="{FF2B5EF4-FFF2-40B4-BE49-F238E27FC236}">
                <a16:creationId xmlns:a16="http://schemas.microsoft.com/office/drawing/2014/main" id="{FF7F3103-703F-4D74-6628-51032ABDFC49}"/>
              </a:ext>
            </a:extLst>
          </p:cNvPr>
          <p:cNvSpPr txBox="1">
            <a:spLocks/>
          </p:cNvSpPr>
          <p:nvPr/>
        </p:nvSpPr>
        <p:spPr>
          <a:xfrm>
            <a:off x="7265772" y="0"/>
            <a:ext cx="4566227" cy="646042"/>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pPr algn="r"/>
            <a:endParaRPr lang="en-NL" sz="1200" b="0" dirty="0"/>
          </a:p>
        </p:txBody>
      </p:sp>
      <p:sp>
        <p:nvSpPr>
          <p:cNvPr id="5" name="Content Placeholder 2">
            <a:extLst>
              <a:ext uri="{FF2B5EF4-FFF2-40B4-BE49-F238E27FC236}">
                <a16:creationId xmlns:a16="http://schemas.microsoft.com/office/drawing/2014/main" id="{92A91BB2-6013-34DF-0486-B896A19AC86C}"/>
              </a:ext>
            </a:extLst>
          </p:cNvPr>
          <p:cNvSpPr txBox="1">
            <a:spLocks/>
          </p:cNvSpPr>
          <p:nvPr/>
        </p:nvSpPr>
        <p:spPr>
          <a:xfrm>
            <a:off x="4295998" y="1825626"/>
            <a:ext cx="3600000" cy="540000"/>
          </a:xfrm>
          <a:prstGeom prst="rect">
            <a:avLst/>
          </a:prstGeom>
          <a:solidFill>
            <a:srgbClr val="FFB22B"/>
          </a:solidFill>
        </p:spPr>
        <p:txBody>
          <a:bodyPr vert="horz" lIns="180000" tIns="0" rIns="18000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solidFill>
                  <a:schemeClr val="bg1"/>
                </a:solidFill>
                <a:latin typeface="Poppins" pitchFamily="2" charset="77"/>
                <a:cs typeface="Poppins" pitchFamily="2" charset="77"/>
              </a:rPr>
              <a:t>Wordt het uitgebreid?</a:t>
            </a:r>
            <a:r>
              <a:rPr lang="en-NL" sz="1800" dirty="0">
                <a:solidFill>
                  <a:schemeClr val="bg1"/>
                </a:solidFill>
                <a:effectLst/>
                <a:latin typeface="Poppins" pitchFamily="2" charset="77"/>
                <a:cs typeface="Poppins" pitchFamily="2" charset="77"/>
              </a:rPr>
              <a:t> </a:t>
            </a:r>
            <a:endParaRPr lang="en-NL" sz="1800" dirty="0">
              <a:solidFill>
                <a:schemeClr val="bg1"/>
              </a:solidFill>
              <a:latin typeface="Poppins" pitchFamily="2" charset="77"/>
              <a:cs typeface="Poppins" pitchFamily="2" charset="77"/>
            </a:endParaRPr>
          </a:p>
        </p:txBody>
      </p:sp>
      <p:sp>
        <p:nvSpPr>
          <p:cNvPr id="6" name="Content Placeholder 2">
            <a:extLst>
              <a:ext uri="{FF2B5EF4-FFF2-40B4-BE49-F238E27FC236}">
                <a16:creationId xmlns:a16="http://schemas.microsoft.com/office/drawing/2014/main" id="{33069113-1D1E-9BE9-12F5-D777527F5018}"/>
              </a:ext>
            </a:extLst>
          </p:cNvPr>
          <p:cNvSpPr txBox="1">
            <a:spLocks/>
          </p:cNvSpPr>
          <p:nvPr/>
        </p:nvSpPr>
        <p:spPr>
          <a:xfrm>
            <a:off x="359998" y="1825626"/>
            <a:ext cx="3600000" cy="540000"/>
          </a:xfrm>
          <a:prstGeom prst="rect">
            <a:avLst/>
          </a:prstGeom>
          <a:solidFill>
            <a:srgbClr val="0085FF"/>
          </a:solidFill>
        </p:spPr>
        <p:txBody>
          <a:bodyPr vert="horz" lIns="180000" tIns="0" rIns="18000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chemeClr val="bg1"/>
                </a:solidFill>
                <a:latin typeface="Poppins" pitchFamily="2" charset="77"/>
                <a:cs typeface="Poppins" pitchFamily="2" charset="77"/>
              </a:rPr>
              <a:t>Wat is </a:t>
            </a:r>
            <a:r>
              <a:rPr lang="en-GB" sz="1800" dirty="0" err="1">
                <a:solidFill>
                  <a:schemeClr val="bg1"/>
                </a:solidFill>
                <a:latin typeface="Poppins" pitchFamily="2" charset="77"/>
                <a:cs typeface="Poppins" pitchFamily="2" charset="77"/>
              </a:rPr>
              <a:t>geborgd</a:t>
            </a:r>
            <a:r>
              <a:rPr lang="en-GB" sz="1800" dirty="0">
                <a:solidFill>
                  <a:schemeClr val="bg1"/>
                </a:solidFill>
                <a:latin typeface="Poppins" pitchFamily="2" charset="77"/>
                <a:cs typeface="Poppins" pitchFamily="2" charset="77"/>
              </a:rPr>
              <a:t>?</a:t>
            </a:r>
            <a:endParaRPr lang="en-NL" sz="1800" dirty="0">
              <a:solidFill>
                <a:schemeClr val="bg1"/>
              </a:solidFill>
              <a:latin typeface="Poppins" pitchFamily="2" charset="77"/>
              <a:cs typeface="Poppins" pitchFamily="2" charset="77"/>
            </a:endParaRPr>
          </a:p>
        </p:txBody>
      </p:sp>
      <p:sp>
        <p:nvSpPr>
          <p:cNvPr id="7" name="Content Placeholder 2">
            <a:extLst>
              <a:ext uri="{FF2B5EF4-FFF2-40B4-BE49-F238E27FC236}">
                <a16:creationId xmlns:a16="http://schemas.microsoft.com/office/drawing/2014/main" id="{54781656-D179-DEB1-170E-A2EC1A9449FB}"/>
              </a:ext>
            </a:extLst>
          </p:cNvPr>
          <p:cNvSpPr txBox="1">
            <a:spLocks/>
          </p:cNvSpPr>
          <p:nvPr/>
        </p:nvSpPr>
        <p:spPr>
          <a:xfrm>
            <a:off x="8232998" y="1825626"/>
            <a:ext cx="3600000" cy="540000"/>
          </a:xfrm>
          <a:prstGeom prst="rect">
            <a:avLst/>
          </a:prstGeom>
          <a:solidFill>
            <a:srgbClr val="20CC78"/>
          </a:solidFill>
        </p:spPr>
        <p:txBody>
          <a:bodyPr vert="horz" lIns="180000" tIns="0" rIns="18000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solidFill>
                  <a:schemeClr val="bg1"/>
                </a:solidFill>
                <a:latin typeface="Poppins" pitchFamily="2" charset="77"/>
                <a:cs typeface="Poppins" pitchFamily="2" charset="77"/>
              </a:rPr>
              <a:t>Wie blijft verantwoordelijk?</a:t>
            </a:r>
            <a:r>
              <a:rPr lang="en-NL" sz="1800" dirty="0">
                <a:solidFill>
                  <a:schemeClr val="bg1"/>
                </a:solidFill>
                <a:effectLst/>
                <a:latin typeface="Poppins" pitchFamily="2" charset="77"/>
                <a:cs typeface="Poppins" pitchFamily="2" charset="77"/>
              </a:rPr>
              <a:t> </a:t>
            </a:r>
            <a:endParaRPr lang="en-NL" sz="1800" dirty="0">
              <a:solidFill>
                <a:schemeClr val="bg1"/>
              </a:solidFill>
              <a:latin typeface="Poppins" pitchFamily="2" charset="77"/>
              <a:cs typeface="Poppins" pitchFamily="2" charset="77"/>
            </a:endParaRPr>
          </a:p>
        </p:txBody>
      </p:sp>
      <p:sp>
        <p:nvSpPr>
          <p:cNvPr id="15" name="Content Placeholder 2">
            <a:extLst>
              <a:ext uri="{FF2B5EF4-FFF2-40B4-BE49-F238E27FC236}">
                <a16:creationId xmlns:a16="http://schemas.microsoft.com/office/drawing/2014/main" id="{41B25283-7BBD-D013-5EB3-F44822D25B7C}"/>
              </a:ext>
            </a:extLst>
          </p:cNvPr>
          <p:cNvSpPr txBox="1">
            <a:spLocks/>
          </p:cNvSpPr>
          <p:nvPr/>
        </p:nvSpPr>
        <p:spPr>
          <a:xfrm>
            <a:off x="359998" y="2365626"/>
            <a:ext cx="3600000" cy="3652115"/>
          </a:xfrm>
          <a:prstGeom prst="rect">
            <a:avLst/>
          </a:prstGeom>
          <a:no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600" dirty="0">
                <a:latin typeface="Poppins" pitchFamily="2" charset="77"/>
                <a:cs typeface="Poppins" pitchFamily="2" charset="77"/>
              </a:rPr>
              <a:t>De opzet van het groepsconsult met inzet van professionals. </a:t>
            </a:r>
          </a:p>
          <a:p>
            <a:r>
              <a:rPr lang="nl-NL" sz="1600" dirty="0">
                <a:latin typeface="Poppins" pitchFamily="2" charset="77"/>
                <a:cs typeface="Poppins" pitchFamily="2" charset="77"/>
              </a:rPr>
              <a:t>Huisarts is betrokken in de opzet, met als wens eigen praktijk te starten in de wijk. Groepsconsultenten zullen onderdeel zijn van haar werkwijze. </a:t>
            </a:r>
          </a:p>
        </p:txBody>
      </p:sp>
      <p:pic>
        <p:nvPicPr>
          <p:cNvPr id="20" name="Picture 19">
            <a:extLst>
              <a:ext uri="{FF2B5EF4-FFF2-40B4-BE49-F238E27FC236}">
                <a16:creationId xmlns:a16="http://schemas.microsoft.com/office/drawing/2014/main" id="{6DEE2121-8CA9-1432-98F2-82BD7B0B2FCC}"/>
              </a:ext>
            </a:extLst>
          </p:cNvPr>
          <p:cNvPicPr>
            <a:picLocks noChangeAspect="1"/>
          </p:cNvPicPr>
          <p:nvPr/>
        </p:nvPicPr>
        <p:blipFill>
          <a:blip r:embed="rId2"/>
          <a:stretch>
            <a:fillRect/>
          </a:stretch>
        </p:blipFill>
        <p:spPr>
          <a:xfrm>
            <a:off x="2543931" y="5075743"/>
            <a:ext cx="1198245" cy="1230630"/>
          </a:xfrm>
          <a:prstGeom prst="rect">
            <a:avLst/>
          </a:prstGeom>
        </p:spPr>
      </p:pic>
      <p:sp>
        <p:nvSpPr>
          <p:cNvPr id="21" name="Content Placeholder 2">
            <a:extLst>
              <a:ext uri="{FF2B5EF4-FFF2-40B4-BE49-F238E27FC236}">
                <a16:creationId xmlns:a16="http://schemas.microsoft.com/office/drawing/2014/main" id="{00FD92E8-B0AF-16F7-544A-A75CAC7A20F2}"/>
              </a:ext>
            </a:extLst>
          </p:cNvPr>
          <p:cNvSpPr txBox="1">
            <a:spLocks/>
          </p:cNvSpPr>
          <p:nvPr/>
        </p:nvSpPr>
        <p:spPr>
          <a:xfrm>
            <a:off x="4296498" y="2365626"/>
            <a:ext cx="3600000" cy="3652115"/>
          </a:xfrm>
          <a:prstGeom prst="rect">
            <a:avLst/>
          </a:prstGeom>
          <a:no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600" dirty="0">
                <a:latin typeface="Poppins" pitchFamily="2" charset="77"/>
                <a:cs typeface="Poppins" pitchFamily="2" charset="77"/>
              </a:rPr>
              <a:t>Vooral bottom-up. Bij de evaluatie hebben wij bij de deelnemers opgevraagd waar hun interesse verder ligt. Hieruit kwamen de volgende onderdelen: slaap, stress en ontspanning, voeding en dag structuur / balans werk privé. In o.a. ons leefstijlcafé zullen wij activiteiten rondom deze thema’s aanbieden. </a:t>
            </a:r>
            <a:endParaRPr lang="en-NL" sz="1600" dirty="0">
              <a:latin typeface="Poppins" pitchFamily="2" charset="77"/>
              <a:cs typeface="Poppins" pitchFamily="2" charset="77"/>
            </a:endParaRPr>
          </a:p>
        </p:txBody>
      </p:sp>
      <p:sp>
        <p:nvSpPr>
          <p:cNvPr id="22" name="Content Placeholder 2">
            <a:extLst>
              <a:ext uri="{FF2B5EF4-FFF2-40B4-BE49-F238E27FC236}">
                <a16:creationId xmlns:a16="http://schemas.microsoft.com/office/drawing/2014/main" id="{D428CD27-EB96-9D3C-F21D-0C3AC07325C9}"/>
              </a:ext>
            </a:extLst>
          </p:cNvPr>
          <p:cNvSpPr txBox="1">
            <a:spLocks/>
          </p:cNvSpPr>
          <p:nvPr/>
        </p:nvSpPr>
        <p:spPr>
          <a:xfrm>
            <a:off x="8232998" y="2365626"/>
            <a:ext cx="3600000" cy="3652115"/>
          </a:xfrm>
          <a:prstGeom prst="rect">
            <a:avLst/>
          </a:prstGeom>
          <a:no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600" dirty="0">
                <a:latin typeface="Poppins" pitchFamily="2" charset="77"/>
                <a:cs typeface="Poppins" pitchFamily="2" charset="77"/>
              </a:rPr>
              <a:t>De Buitenplaats blijft aanjager van de groepsconsulten. </a:t>
            </a:r>
            <a:endParaRPr lang="en-NL" sz="1600" dirty="0">
              <a:latin typeface="Poppins" pitchFamily="2" charset="77"/>
              <a:cs typeface="Poppins" pitchFamily="2" charset="77"/>
            </a:endParaRPr>
          </a:p>
        </p:txBody>
      </p:sp>
      <p:pic>
        <p:nvPicPr>
          <p:cNvPr id="24" name="Picture 23">
            <a:extLst>
              <a:ext uri="{FF2B5EF4-FFF2-40B4-BE49-F238E27FC236}">
                <a16:creationId xmlns:a16="http://schemas.microsoft.com/office/drawing/2014/main" id="{ADE8DA2A-7F04-2F9D-331E-1D725A3632E9}"/>
              </a:ext>
            </a:extLst>
          </p:cNvPr>
          <p:cNvPicPr>
            <a:picLocks noChangeAspect="1"/>
          </p:cNvPicPr>
          <p:nvPr/>
        </p:nvPicPr>
        <p:blipFill>
          <a:blip r:embed="rId3"/>
          <a:stretch>
            <a:fillRect/>
          </a:stretch>
        </p:blipFill>
        <p:spPr>
          <a:xfrm>
            <a:off x="6578428" y="5140513"/>
            <a:ext cx="1068705" cy="1101090"/>
          </a:xfrm>
          <a:prstGeom prst="rect">
            <a:avLst/>
          </a:prstGeom>
        </p:spPr>
      </p:pic>
      <p:pic>
        <p:nvPicPr>
          <p:cNvPr id="26" name="Picture 25">
            <a:extLst>
              <a:ext uri="{FF2B5EF4-FFF2-40B4-BE49-F238E27FC236}">
                <a16:creationId xmlns:a16="http://schemas.microsoft.com/office/drawing/2014/main" id="{920A15F6-A710-9F74-E231-04F347603E21}"/>
              </a:ext>
            </a:extLst>
          </p:cNvPr>
          <p:cNvPicPr>
            <a:picLocks noChangeAspect="1"/>
          </p:cNvPicPr>
          <p:nvPr/>
        </p:nvPicPr>
        <p:blipFill>
          <a:blip r:embed="rId4"/>
          <a:stretch>
            <a:fillRect/>
          </a:stretch>
        </p:blipFill>
        <p:spPr>
          <a:xfrm>
            <a:off x="10650855" y="5037232"/>
            <a:ext cx="971550" cy="1165860"/>
          </a:xfrm>
          <a:prstGeom prst="rect">
            <a:avLst/>
          </a:prstGeom>
        </p:spPr>
      </p:pic>
      <p:pic>
        <p:nvPicPr>
          <p:cNvPr id="8" name="Afbeelding 7" descr="Afbeelding met Lettertype, Graphics, logo, symbool&#10;&#10;Automatisch gegenereerde beschrijving">
            <a:extLst>
              <a:ext uri="{FF2B5EF4-FFF2-40B4-BE49-F238E27FC236}">
                <a16:creationId xmlns:a16="http://schemas.microsoft.com/office/drawing/2014/main" id="{041B2892-291A-BB5A-D7BD-E46108820F84}"/>
              </a:ext>
            </a:extLst>
          </p:cNvPr>
          <p:cNvPicPr>
            <a:picLocks noChangeAspect="1"/>
          </p:cNvPicPr>
          <p:nvPr/>
        </p:nvPicPr>
        <p:blipFill>
          <a:blip r:embed="rId5"/>
          <a:stretch>
            <a:fillRect/>
          </a:stretch>
        </p:blipFill>
        <p:spPr>
          <a:xfrm>
            <a:off x="10113264" y="150014"/>
            <a:ext cx="1521688" cy="428796"/>
          </a:xfrm>
          <a:prstGeom prst="rect">
            <a:avLst/>
          </a:prstGeom>
        </p:spPr>
      </p:pic>
    </p:spTree>
    <p:extLst>
      <p:ext uri="{BB962C8B-B14F-4D97-AF65-F5344CB8AC3E}">
        <p14:creationId xmlns:p14="http://schemas.microsoft.com/office/powerpoint/2010/main" val="3310008436"/>
      </p:ext>
    </p:extLst>
  </p:cSld>
  <p:clrMapOvr>
    <a:masterClrMapping/>
  </p:clrMapOvr>
</p:sld>
</file>

<file path=ppt/theme/theme1.xml><?xml version="1.0" encoding="utf-8"?>
<a:theme xmlns:a="http://schemas.openxmlformats.org/drawingml/2006/main" name="Office Theme">
  <a:themeElements>
    <a:clrScheme name="CLZ-2">
      <a:dk1>
        <a:srgbClr val="0D3241"/>
      </a:dk1>
      <a:lt1>
        <a:srgbClr val="FFFFFF"/>
      </a:lt1>
      <a:dk2>
        <a:srgbClr val="0E2841"/>
      </a:dk2>
      <a:lt2>
        <a:srgbClr val="EFFCFF"/>
      </a:lt2>
      <a:accent1>
        <a:srgbClr val="20CD77"/>
      </a:accent1>
      <a:accent2>
        <a:srgbClr val="D5D5D5"/>
      </a:accent2>
      <a:accent3>
        <a:srgbClr val="0083FE"/>
      </a:accent3>
      <a:accent4>
        <a:srgbClr val="FFB32B"/>
      </a:accent4>
      <a:accent5>
        <a:srgbClr val="793FF3"/>
      </a:accent5>
      <a:accent6>
        <a:srgbClr val="CFFFDE"/>
      </a:accent6>
      <a:hlink>
        <a:srgbClr val="0083FE"/>
      </a:hlink>
      <a:folHlink>
        <a:srgbClr val="91919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17559</TotalTime>
  <Words>785</Words>
  <Application>Microsoft Office PowerPoint</Application>
  <PresentationFormat>Breedbeeld</PresentationFormat>
  <Paragraphs>87</Paragraphs>
  <Slides>9</Slides>
  <Notes>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Poppins</vt:lpstr>
      <vt:lpstr>Arial</vt:lpstr>
      <vt:lpstr>Lato</vt:lpstr>
      <vt:lpstr>Aptos</vt:lpstr>
      <vt:lpstr>Office Theme</vt:lpstr>
      <vt:lpstr>Groepsconsult in het Gezondheidscafé Hoofddorp Stichting De Buitenplaats</vt:lpstr>
      <vt:lpstr>Implementatievoucher Hoofddorp St. De Buitenplaats</vt:lpstr>
      <vt:lpstr>Implementatievoucher Hoofddorp St. De Buitenplaats</vt:lpstr>
      <vt:lpstr>Implementatievoucher Hoofddorp St. De Buitenplaats</vt:lpstr>
      <vt:lpstr>Implementatievoucher Hoofddorp St. De Buitenplaats</vt:lpstr>
      <vt:lpstr>Implementatievoucher Hoofddorp St. De Buitenplaats</vt:lpstr>
      <vt:lpstr>Implementatievoucher Hoofddorp St. De Buitenplaats</vt:lpstr>
      <vt:lpstr>Implementatievoucher Hoofddorp St. De Buitenplaats</vt:lpstr>
      <vt:lpstr>Implementatievoucher Hoofddorp St. De Buitenplaats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Groepsconsult in het Gezondheidscafé Hoofddorp Stichting De Buitenplaats</dc:title>
  <dc:creator>Jennifer van Oers-Keek</dc:creator>
  <cp:lastModifiedBy>Elise de Vries</cp:lastModifiedBy>
  <cp:revision>20</cp:revision>
  <dcterms:created xsi:type="dcterms:W3CDTF">2025-06-08T11:24:11Z</dcterms:created>
  <dcterms:modified xsi:type="dcterms:W3CDTF">2026-06-03T17:38:20Z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4479d3d-d80c-4488-9dc3-9705317aeaf7_Enabled">
    <vt:lpwstr>true</vt:lpwstr>
  </property>
  <property fmtid="{D5CDD505-2E9C-101B-9397-08002B2CF9AE}" pid="3" name="MSIP_Label_c4479d3d-d80c-4488-9dc3-9705317aeaf7_SetDate">
    <vt:lpwstr>2026-05-27T11:11:28Z</vt:lpwstr>
  </property>
  <property fmtid="{D5CDD505-2E9C-101B-9397-08002B2CF9AE}" pid="4" name="MSIP_Label_c4479d3d-d80c-4488-9dc3-9705317aeaf7_Method">
    <vt:lpwstr>Privileged</vt:lpwstr>
  </property>
  <property fmtid="{D5CDD505-2E9C-101B-9397-08002B2CF9AE}" pid="5" name="MSIP_Label_c4479d3d-d80c-4488-9dc3-9705317aeaf7_Name">
    <vt:lpwstr>Publiek</vt:lpwstr>
  </property>
  <property fmtid="{D5CDD505-2E9C-101B-9397-08002B2CF9AE}" pid="6" name="MSIP_Label_c4479d3d-d80c-4488-9dc3-9705317aeaf7_SiteId">
    <vt:lpwstr>8699ad5f-6278-4dd8-b2c0-1ad4fa479f1e</vt:lpwstr>
  </property>
  <property fmtid="{D5CDD505-2E9C-101B-9397-08002B2CF9AE}" pid="7" name="MSIP_Label_c4479d3d-d80c-4488-9dc3-9705317aeaf7_ActionId">
    <vt:lpwstr>941a26d6-98a3-4280-ba4f-6576610b544a</vt:lpwstr>
  </property>
  <property fmtid="{D5CDD505-2E9C-101B-9397-08002B2CF9AE}" pid="8" name="MSIP_Label_c4479d3d-d80c-4488-9dc3-9705317aeaf7_ContentBits">
    <vt:lpwstr>0</vt:lpwstr>
  </property>
</Properties>
</file>