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4"/>
  </p:notesMasterIdLst>
  <p:sldIdLst>
    <p:sldId id="256" r:id="rId5"/>
    <p:sldId id="259" r:id="rId6"/>
    <p:sldId id="262" r:id="rId7"/>
    <p:sldId id="257" r:id="rId8"/>
    <p:sldId id="263" r:id="rId9"/>
    <p:sldId id="264" r:id="rId10"/>
    <p:sldId id="258" r:id="rId11"/>
    <p:sldId id="260" r:id="rId12"/>
    <p:sldId id="261" r:id="rId13"/>
  </p:sldIdLst>
  <p:sldSz cx="12192000" cy="6858000"/>
  <p:notesSz cx="6858000" cy="9144000"/>
  <p:embeddedFontLst>
    <p:embeddedFont>
      <p:font typeface="Lato" panose="020F0502020204030203"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0F2"/>
    <a:srgbClr val="FFB22B"/>
    <a:srgbClr val="0D3242"/>
    <a:srgbClr val="0085FF"/>
    <a:srgbClr val="20CC78"/>
    <a:srgbClr val="838988"/>
    <a:srgbClr val="CFFFDE"/>
    <a:srgbClr val="EF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6B3DB-2345-4202-ABC6-886E020AC504}" v="6" dt="2026-04-10T10:02:28.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94"/>
  </p:normalViewPr>
  <p:slideViewPr>
    <p:cSldViewPr snapToGrid="0">
      <p:cViewPr varScale="1">
        <p:scale>
          <a:sx n="78" d="100"/>
          <a:sy n="78"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 van Brakel" userId="4839b4d9-4600-454e-ba7f-967b828be95f" providerId="ADAL" clId="{DE1392D3-D860-4C95-909A-9C27B41B8BBB}"/>
    <pc:docChg chg="undo custSel modSld">
      <pc:chgData name="Diede van Brakel" userId="4839b4d9-4600-454e-ba7f-967b828be95f" providerId="ADAL" clId="{DE1392D3-D860-4C95-909A-9C27B41B8BBB}" dt="2026-04-10T10:04:14.532" v="5143" actId="20577"/>
      <pc:docMkLst>
        <pc:docMk/>
      </pc:docMkLst>
      <pc:sldChg chg="modSp mod">
        <pc:chgData name="Diede van Brakel" userId="4839b4d9-4600-454e-ba7f-967b828be95f" providerId="ADAL" clId="{DE1392D3-D860-4C95-909A-9C27B41B8BBB}" dt="2026-04-10T10:04:14.532" v="5143" actId="20577"/>
        <pc:sldMkLst>
          <pc:docMk/>
          <pc:sldMk cId="2574768867" sldId="256"/>
        </pc:sldMkLst>
        <pc:spChg chg="mod">
          <ac:chgData name="Diede van Brakel" userId="4839b4d9-4600-454e-ba7f-967b828be95f" providerId="ADAL" clId="{DE1392D3-D860-4C95-909A-9C27B41B8BBB}" dt="2026-04-10T10:04:14.532" v="5143" actId="20577"/>
          <ac:spMkLst>
            <pc:docMk/>
            <pc:sldMk cId="2574768867" sldId="256"/>
            <ac:spMk id="2" creationId="{BB10E1FB-9131-BBD1-5AFB-846E3FFBBA8D}"/>
          </ac:spMkLst>
        </pc:spChg>
      </pc:sldChg>
      <pc:sldChg chg="addSp modSp mod">
        <pc:chgData name="Diede van Brakel" userId="4839b4d9-4600-454e-ba7f-967b828be95f" providerId="ADAL" clId="{DE1392D3-D860-4C95-909A-9C27B41B8BBB}" dt="2026-04-10T09:58:02.981" v="4818" actId="20577"/>
        <pc:sldMkLst>
          <pc:docMk/>
          <pc:sldMk cId="4218431663" sldId="257"/>
        </pc:sldMkLst>
        <pc:spChg chg="mod">
          <ac:chgData name="Diede van Brakel" userId="4839b4d9-4600-454e-ba7f-967b828be95f" providerId="ADAL" clId="{DE1392D3-D860-4C95-909A-9C27B41B8BBB}" dt="2026-04-10T09:58:02.981" v="4818" actId="20577"/>
          <ac:spMkLst>
            <pc:docMk/>
            <pc:sldMk cId="4218431663" sldId="257"/>
            <ac:spMk id="10" creationId="{D20DFA58-C249-7D9E-80BE-93CFD0262983}"/>
          </ac:spMkLst>
        </pc:spChg>
        <pc:spChg chg="mod">
          <ac:chgData name="Diede van Brakel" userId="4839b4d9-4600-454e-ba7f-967b828be95f" providerId="ADAL" clId="{DE1392D3-D860-4C95-909A-9C27B41B8BBB}" dt="2026-04-03T12:44:46.839" v="247" actId="20577"/>
          <ac:spMkLst>
            <pc:docMk/>
            <pc:sldMk cId="4218431663" sldId="257"/>
            <ac:spMk id="28" creationId="{FB11F838-965D-DA39-DFE2-7F56C5B3E48C}"/>
          </ac:spMkLst>
        </pc:spChg>
        <pc:spChg chg="mod">
          <ac:chgData name="Diede van Brakel" userId="4839b4d9-4600-454e-ba7f-967b828be95f" providerId="ADAL" clId="{DE1392D3-D860-4C95-909A-9C27B41B8BBB}" dt="2026-04-03T12:45:20.919" v="264" actId="20577"/>
          <ac:spMkLst>
            <pc:docMk/>
            <pc:sldMk cId="4218431663" sldId="257"/>
            <ac:spMk id="50" creationId="{4A6DC375-6B62-8FD7-B018-EAE48DCD3141}"/>
          </ac:spMkLst>
        </pc:spChg>
      </pc:sldChg>
      <pc:sldChg chg="modSp mod">
        <pc:chgData name="Diede van Brakel" userId="4839b4d9-4600-454e-ba7f-967b828be95f" providerId="ADAL" clId="{DE1392D3-D860-4C95-909A-9C27B41B8BBB}" dt="2026-04-10T10:00:38.554" v="4992" actId="20577"/>
        <pc:sldMkLst>
          <pc:docMk/>
          <pc:sldMk cId="2651236645" sldId="258"/>
        </pc:sldMkLst>
        <pc:spChg chg="mod">
          <ac:chgData name="Diede van Brakel" userId="4839b4d9-4600-454e-ba7f-967b828be95f" providerId="ADAL" clId="{DE1392D3-D860-4C95-909A-9C27B41B8BBB}" dt="2026-04-10T10:00:11.689" v="4980" actId="20577"/>
          <ac:spMkLst>
            <pc:docMk/>
            <pc:sldMk cId="2651236645" sldId="258"/>
            <ac:spMk id="12" creationId="{041DD852-9D63-7793-C15B-B7651A0DD8D8}"/>
          </ac:spMkLst>
        </pc:spChg>
        <pc:spChg chg="mod">
          <ac:chgData name="Diede van Brakel" userId="4839b4d9-4600-454e-ba7f-967b828be95f" providerId="ADAL" clId="{DE1392D3-D860-4C95-909A-9C27B41B8BBB}" dt="2026-04-03T12:55:46.407" v="2567" actId="20577"/>
          <ac:spMkLst>
            <pc:docMk/>
            <pc:sldMk cId="2651236645" sldId="258"/>
            <ac:spMk id="13" creationId="{01E7A81D-F0D9-2F09-00A1-43731FAE587A}"/>
          </ac:spMkLst>
        </pc:spChg>
        <pc:spChg chg="mod">
          <ac:chgData name="Diede van Brakel" userId="4839b4d9-4600-454e-ba7f-967b828be95f" providerId="ADAL" clId="{DE1392D3-D860-4C95-909A-9C27B41B8BBB}" dt="2026-04-10T10:00:38.554" v="4992" actId="20577"/>
          <ac:spMkLst>
            <pc:docMk/>
            <pc:sldMk cId="2651236645" sldId="258"/>
            <ac:spMk id="16" creationId="{E8B6F108-651F-D73B-6F12-29C4AA0A24A7}"/>
          </ac:spMkLst>
        </pc:spChg>
        <pc:picChg chg="mod">
          <ac:chgData name="Diede van Brakel" userId="4839b4d9-4600-454e-ba7f-967b828be95f" providerId="ADAL" clId="{DE1392D3-D860-4C95-909A-9C27B41B8BBB}" dt="2026-04-09T08:10:25.173" v="4188" actId="1036"/>
          <ac:picMkLst>
            <pc:docMk/>
            <pc:sldMk cId="2651236645" sldId="258"/>
            <ac:picMk id="20" creationId="{CC400D79-4E98-F753-49C5-B38FC7653C1A}"/>
          </ac:picMkLst>
        </pc:picChg>
      </pc:sldChg>
      <pc:sldChg chg="addSp modSp mod">
        <pc:chgData name="Diede van Brakel" userId="4839b4d9-4600-454e-ba7f-967b828be95f" providerId="ADAL" clId="{DE1392D3-D860-4C95-909A-9C27B41B8BBB}" dt="2026-04-02T15:13:09.729" v="121" actId="27636"/>
        <pc:sldMkLst>
          <pc:docMk/>
          <pc:sldMk cId="3271150993" sldId="259"/>
        </pc:sldMkLst>
        <pc:spChg chg="mod">
          <ac:chgData name="Diede van Brakel" userId="4839b4d9-4600-454e-ba7f-967b828be95f" providerId="ADAL" clId="{DE1392D3-D860-4C95-909A-9C27B41B8BBB}" dt="2026-04-02T15:11:31.663" v="112" actId="27636"/>
          <ac:spMkLst>
            <pc:docMk/>
            <pc:sldMk cId="3271150993" sldId="259"/>
            <ac:spMk id="17" creationId="{42F12C92-1417-CF51-4E18-6187A7311A8A}"/>
          </ac:spMkLst>
        </pc:spChg>
        <pc:spChg chg="mod">
          <ac:chgData name="Diede van Brakel" userId="4839b4d9-4600-454e-ba7f-967b828be95f" providerId="ADAL" clId="{DE1392D3-D860-4C95-909A-9C27B41B8BBB}" dt="2026-04-02T15:10:58.678" v="110" actId="27636"/>
          <ac:spMkLst>
            <pc:docMk/>
            <pc:sldMk cId="3271150993" sldId="259"/>
            <ac:spMk id="18" creationId="{7B506D6F-EE82-E839-FB71-C6D0A40D881D}"/>
          </ac:spMkLst>
        </pc:spChg>
        <pc:spChg chg="mod">
          <ac:chgData name="Diede van Brakel" userId="4839b4d9-4600-454e-ba7f-967b828be95f" providerId="ADAL" clId="{DE1392D3-D860-4C95-909A-9C27B41B8BBB}" dt="2026-04-02T15:12:43.045" v="118" actId="27636"/>
          <ac:spMkLst>
            <pc:docMk/>
            <pc:sldMk cId="3271150993" sldId="259"/>
            <ac:spMk id="19" creationId="{207DA239-BA09-2EEE-C839-D0CA5E7CFCCF}"/>
          </ac:spMkLst>
        </pc:spChg>
        <pc:spChg chg="mod">
          <ac:chgData name="Diede van Brakel" userId="4839b4d9-4600-454e-ba7f-967b828be95f" providerId="ADAL" clId="{DE1392D3-D860-4C95-909A-9C27B41B8BBB}" dt="2026-04-02T15:13:09.729" v="121" actId="27636"/>
          <ac:spMkLst>
            <pc:docMk/>
            <pc:sldMk cId="3271150993" sldId="259"/>
            <ac:spMk id="20" creationId="{143CA799-8E14-E4F8-BFCA-DC3D12A2B707}"/>
          </ac:spMkLst>
        </pc:spChg>
      </pc:sldChg>
      <pc:sldChg chg="modSp mod">
        <pc:chgData name="Diede van Brakel" userId="4839b4d9-4600-454e-ba7f-967b828be95f" providerId="ADAL" clId="{DE1392D3-D860-4C95-909A-9C27B41B8BBB}" dt="2026-04-10T09:59:33.646" v="4951" actId="20577"/>
        <pc:sldMkLst>
          <pc:docMk/>
          <pc:sldMk cId="2643257116" sldId="260"/>
        </pc:sldMkLst>
        <pc:spChg chg="mod">
          <ac:chgData name="Diede van Brakel" userId="4839b4d9-4600-454e-ba7f-967b828be95f" providerId="ADAL" clId="{DE1392D3-D860-4C95-909A-9C27B41B8BBB}" dt="2026-04-10T09:59:33.646" v="4951" actId="20577"/>
          <ac:spMkLst>
            <pc:docMk/>
            <pc:sldMk cId="2643257116" sldId="260"/>
            <ac:spMk id="4" creationId="{D0D19F94-D0DE-C191-21DF-AE333B62EE55}"/>
          </ac:spMkLst>
        </pc:spChg>
        <pc:spChg chg="mod">
          <ac:chgData name="Diede van Brakel" userId="4839b4d9-4600-454e-ba7f-967b828be95f" providerId="ADAL" clId="{DE1392D3-D860-4C95-909A-9C27B41B8BBB}" dt="2026-04-09T08:13:03.003" v="4192" actId="20577"/>
          <ac:spMkLst>
            <pc:docMk/>
            <pc:sldMk cId="2643257116" sldId="260"/>
            <ac:spMk id="9" creationId="{99E83529-7C67-D9C4-CE13-8E88E6ACA44B}"/>
          </ac:spMkLst>
        </pc:spChg>
        <pc:spChg chg="mod">
          <ac:chgData name="Diede van Brakel" userId="4839b4d9-4600-454e-ba7f-967b828be95f" providerId="ADAL" clId="{DE1392D3-D860-4C95-909A-9C27B41B8BBB}" dt="2026-04-03T12:57:54.139" v="2952" actId="20577"/>
          <ac:spMkLst>
            <pc:docMk/>
            <pc:sldMk cId="2643257116" sldId="260"/>
            <ac:spMk id="10" creationId="{F4D16027-333D-897E-6028-5FF680F65CC4}"/>
          </ac:spMkLst>
        </pc:spChg>
        <pc:spChg chg="mod">
          <ac:chgData name="Diede van Brakel" userId="4839b4d9-4600-454e-ba7f-967b828be95f" providerId="ADAL" clId="{DE1392D3-D860-4C95-909A-9C27B41B8BBB}" dt="2026-04-03T12:57:24.509" v="2922" actId="20577"/>
          <ac:spMkLst>
            <pc:docMk/>
            <pc:sldMk cId="2643257116" sldId="260"/>
            <ac:spMk id="11" creationId="{7E2D39B7-E166-7D14-79C3-B635EFB6EFD4}"/>
          </ac:spMkLst>
        </pc:spChg>
        <pc:spChg chg="mod">
          <ac:chgData name="Diede van Brakel" userId="4839b4d9-4600-454e-ba7f-967b828be95f" providerId="ADAL" clId="{DE1392D3-D860-4C95-909A-9C27B41B8BBB}" dt="2026-04-09T08:17:42.463" v="4398" actId="20577"/>
          <ac:spMkLst>
            <pc:docMk/>
            <pc:sldMk cId="2643257116" sldId="260"/>
            <ac:spMk id="12" creationId="{445612AC-0B09-5BD1-7D48-63898AB32DFC}"/>
          </ac:spMkLst>
        </pc:spChg>
        <pc:spChg chg="mod">
          <ac:chgData name="Diede van Brakel" userId="4839b4d9-4600-454e-ba7f-967b828be95f" providerId="ADAL" clId="{DE1392D3-D860-4C95-909A-9C27B41B8BBB}" dt="2026-04-09T08:17:04.261" v="4370" actId="20577"/>
          <ac:spMkLst>
            <pc:docMk/>
            <pc:sldMk cId="2643257116" sldId="260"/>
            <ac:spMk id="13" creationId="{8F6159E8-E54E-7843-27D8-708D4CEA1F47}"/>
          </ac:spMkLst>
        </pc:spChg>
        <pc:spChg chg="mod">
          <ac:chgData name="Diede van Brakel" userId="4839b4d9-4600-454e-ba7f-967b828be95f" providerId="ADAL" clId="{DE1392D3-D860-4C95-909A-9C27B41B8BBB}" dt="2026-04-03T12:57:39.956" v="2933" actId="20577"/>
          <ac:spMkLst>
            <pc:docMk/>
            <pc:sldMk cId="2643257116" sldId="260"/>
            <ac:spMk id="16" creationId="{B0C5953B-8540-2FB6-D2E1-CFAE2AC168F5}"/>
          </ac:spMkLst>
        </pc:spChg>
        <pc:spChg chg="mod">
          <ac:chgData name="Diede van Brakel" userId="4839b4d9-4600-454e-ba7f-967b828be95f" providerId="ADAL" clId="{DE1392D3-D860-4C95-909A-9C27B41B8BBB}" dt="2026-04-03T12:57:58.484" v="2956" actId="20577"/>
          <ac:spMkLst>
            <pc:docMk/>
            <pc:sldMk cId="2643257116" sldId="260"/>
            <ac:spMk id="17" creationId="{084A99B7-3569-1FCF-7B9B-F89906049A3E}"/>
          </ac:spMkLst>
        </pc:spChg>
        <pc:spChg chg="mod">
          <ac:chgData name="Diede van Brakel" userId="4839b4d9-4600-454e-ba7f-967b828be95f" providerId="ADAL" clId="{DE1392D3-D860-4C95-909A-9C27B41B8BBB}" dt="2026-04-09T08:16:43.459" v="4346" actId="1036"/>
          <ac:spMkLst>
            <pc:docMk/>
            <pc:sldMk cId="2643257116" sldId="260"/>
            <ac:spMk id="18" creationId="{417CDFD4-3C2F-EBD1-587C-FC197DFCA7A7}"/>
          </ac:spMkLst>
        </pc:spChg>
        <pc:spChg chg="mod">
          <ac:chgData name="Diede van Brakel" userId="4839b4d9-4600-454e-ba7f-967b828be95f" providerId="ADAL" clId="{DE1392D3-D860-4C95-909A-9C27B41B8BBB}" dt="2026-04-03T12:58:21.374" v="2976" actId="20577"/>
          <ac:spMkLst>
            <pc:docMk/>
            <pc:sldMk cId="2643257116" sldId="260"/>
            <ac:spMk id="19" creationId="{9B891B79-7FCC-6E88-A555-52645C7CCFBA}"/>
          </ac:spMkLst>
        </pc:spChg>
      </pc:sldChg>
      <pc:sldChg chg="modSp mod">
        <pc:chgData name="Diede van Brakel" userId="4839b4d9-4600-454e-ba7f-967b828be95f" providerId="ADAL" clId="{DE1392D3-D860-4C95-909A-9C27B41B8BBB}" dt="2026-04-10T10:01:52.573" v="5109" actId="1035"/>
        <pc:sldMkLst>
          <pc:docMk/>
          <pc:sldMk cId="3310008436" sldId="261"/>
        </pc:sldMkLst>
        <pc:spChg chg="mod">
          <ac:chgData name="Diede van Brakel" userId="4839b4d9-4600-454e-ba7f-967b828be95f" providerId="ADAL" clId="{DE1392D3-D860-4C95-909A-9C27B41B8BBB}" dt="2026-04-09T08:17:23.070" v="4372" actId="20577"/>
          <ac:spMkLst>
            <pc:docMk/>
            <pc:sldMk cId="3310008436" sldId="261"/>
            <ac:spMk id="3" creationId="{B72EBD9C-AC94-58D5-489C-ABAD9BBE2F63}"/>
          </ac:spMkLst>
        </pc:spChg>
        <pc:spChg chg="mod">
          <ac:chgData name="Diede van Brakel" userId="4839b4d9-4600-454e-ba7f-967b828be95f" providerId="ADAL" clId="{DE1392D3-D860-4C95-909A-9C27B41B8BBB}" dt="2026-04-03T13:02:29.823" v="3473" actId="20577"/>
          <ac:spMkLst>
            <pc:docMk/>
            <pc:sldMk cId="3310008436" sldId="261"/>
            <ac:spMk id="15" creationId="{41B25283-7BBD-D013-5EB3-F44822D25B7C}"/>
          </ac:spMkLst>
        </pc:spChg>
        <pc:spChg chg="mod">
          <ac:chgData name="Diede van Brakel" userId="4839b4d9-4600-454e-ba7f-967b828be95f" providerId="ADAL" clId="{DE1392D3-D860-4C95-909A-9C27B41B8BBB}" dt="2026-04-03T13:04:28.220" v="3724" actId="20577"/>
          <ac:spMkLst>
            <pc:docMk/>
            <pc:sldMk cId="3310008436" sldId="261"/>
            <ac:spMk id="21" creationId="{00FD92E8-B0AF-16F7-544A-A75CAC7A20F2}"/>
          </ac:spMkLst>
        </pc:spChg>
        <pc:spChg chg="mod">
          <ac:chgData name="Diede van Brakel" userId="4839b4d9-4600-454e-ba7f-967b828be95f" providerId="ADAL" clId="{DE1392D3-D860-4C95-909A-9C27B41B8BBB}" dt="2026-04-10T10:01:47.341" v="5099" actId="20577"/>
          <ac:spMkLst>
            <pc:docMk/>
            <pc:sldMk cId="3310008436" sldId="261"/>
            <ac:spMk id="22" creationId="{D428CD27-EB96-9D3C-F21D-0C3AC07325C9}"/>
          </ac:spMkLst>
        </pc:spChg>
        <pc:picChg chg="mod">
          <ac:chgData name="Diede van Brakel" userId="4839b4d9-4600-454e-ba7f-967b828be95f" providerId="ADAL" clId="{DE1392D3-D860-4C95-909A-9C27B41B8BBB}" dt="2026-04-03T13:04:32.745" v="3736" actId="1036"/>
          <ac:picMkLst>
            <pc:docMk/>
            <pc:sldMk cId="3310008436" sldId="261"/>
            <ac:picMk id="24" creationId="{ADE8DA2A-7F04-2F9D-331E-1D725A3632E9}"/>
          </ac:picMkLst>
        </pc:picChg>
        <pc:picChg chg="mod">
          <ac:chgData name="Diede van Brakel" userId="4839b4d9-4600-454e-ba7f-967b828be95f" providerId="ADAL" clId="{DE1392D3-D860-4C95-909A-9C27B41B8BBB}" dt="2026-04-10T10:01:52.573" v="5109" actId="1035"/>
          <ac:picMkLst>
            <pc:docMk/>
            <pc:sldMk cId="3310008436" sldId="261"/>
            <ac:picMk id="26" creationId="{920A15F6-A710-9F74-E231-04F347603E21}"/>
          </ac:picMkLst>
        </pc:picChg>
      </pc:sldChg>
      <pc:sldChg chg="delSp modSp mod">
        <pc:chgData name="Diede van Brakel" userId="4839b4d9-4600-454e-ba7f-967b828be95f" providerId="ADAL" clId="{DE1392D3-D860-4C95-909A-9C27B41B8BBB}" dt="2026-04-10T10:03:17.558" v="5135" actId="20577"/>
        <pc:sldMkLst>
          <pc:docMk/>
          <pc:sldMk cId="3361763412" sldId="262"/>
        </pc:sldMkLst>
        <pc:spChg chg="mod">
          <ac:chgData name="Diede van Brakel" userId="4839b4d9-4600-454e-ba7f-967b828be95f" providerId="ADAL" clId="{DE1392D3-D860-4C95-909A-9C27B41B8BBB}" dt="2026-04-10T09:55:42.902" v="4419" actId="207"/>
          <ac:spMkLst>
            <pc:docMk/>
            <pc:sldMk cId="3361763412" sldId="262"/>
            <ac:spMk id="10" creationId="{BE203615-3371-D8EF-0C4B-C0D4B9BB0689}"/>
          </ac:spMkLst>
        </pc:spChg>
        <pc:spChg chg="mod">
          <ac:chgData name="Diede van Brakel" userId="4839b4d9-4600-454e-ba7f-967b828be95f" providerId="ADAL" clId="{DE1392D3-D860-4C95-909A-9C27B41B8BBB}" dt="2026-04-02T15:13:33.652" v="155" actId="20577"/>
          <ac:spMkLst>
            <pc:docMk/>
            <pc:sldMk cId="3361763412" sldId="262"/>
            <ac:spMk id="27" creationId="{A7EA0F67-35DF-8B89-93E0-CF8F12267082}"/>
          </ac:spMkLst>
        </pc:spChg>
        <pc:spChg chg="mod">
          <ac:chgData name="Diede van Brakel" userId="4839b4d9-4600-454e-ba7f-967b828be95f" providerId="ADAL" clId="{DE1392D3-D860-4C95-909A-9C27B41B8BBB}" dt="2026-04-09T07:46:14.831" v="4060" actId="313"/>
          <ac:spMkLst>
            <pc:docMk/>
            <pc:sldMk cId="3361763412" sldId="262"/>
            <ac:spMk id="28" creationId="{BB95F8A7-4752-5FF6-74B1-7D870B6C3C3D}"/>
          </ac:spMkLst>
        </pc:spChg>
        <pc:spChg chg="mod">
          <ac:chgData name="Diede van Brakel" userId="4839b4d9-4600-454e-ba7f-967b828be95f" providerId="ADAL" clId="{DE1392D3-D860-4C95-909A-9C27B41B8BBB}" dt="2026-04-03T12:42:07.686" v="157" actId="207"/>
          <ac:spMkLst>
            <pc:docMk/>
            <pc:sldMk cId="3361763412" sldId="262"/>
            <ac:spMk id="37" creationId="{921F9676-8726-7BDB-90B3-150075E8FF8D}"/>
          </ac:spMkLst>
        </pc:spChg>
        <pc:spChg chg="mod">
          <ac:chgData name="Diede van Brakel" userId="4839b4d9-4600-454e-ba7f-967b828be95f" providerId="ADAL" clId="{DE1392D3-D860-4C95-909A-9C27B41B8BBB}" dt="2026-04-10T10:03:17.558" v="5135" actId="20577"/>
          <ac:spMkLst>
            <pc:docMk/>
            <pc:sldMk cId="3361763412" sldId="262"/>
            <ac:spMk id="38" creationId="{70A75AF4-3B1F-302D-AD17-B0EFB094E0D9}"/>
          </ac:spMkLst>
        </pc:spChg>
        <pc:spChg chg="mod">
          <ac:chgData name="Diede van Brakel" userId="4839b4d9-4600-454e-ba7f-967b828be95f" providerId="ADAL" clId="{DE1392D3-D860-4C95-909A-9C27B41B8BBB}" dt="2026-04-03T12:42:24.962" v="160" actId="207"/>
          <ac:spMkLst>
            <pc:docMk/>
            <pc:sldMk cId="3361763412" sldId="262"/>
            <ac:spMk id="39" creationId="{F357430B-632D-AE6E-E1B5-504D1C427AE3}"/>
          </ac:spMkLst>
        </pc:spChg>
        <pc:spChg chg="mod">
          <ac:chgData name="Diede van Brakel" userId="4839b4d9-4600-454e-ba7f-967b828be95f" providerId="ADAL" clId="{DE1392D3-D860-4C95-909A-9C27B41B8BBB}" dt="2026-04-10T09:57:25.102" v="4794" actId="20577"/>
          <ac:spMkLst>
            <pc:docMk/>
            <pc:sldMk cId="3361763412" sldId="262"/>
            <ac:spMk id="40" creationId="{0BC3B0CF-AAC4-988F-F0EF-727D1ED78C3A}"/>
          </ac:spMkLst>
        </pc:spChg>
        <pc:graphicFrameChg chg="del">
          <ac:chgData name="Diede van Brakel" userId="4839b4d9-4600-454e-ba7f-967b828be95f" providerId="ADAL" clId="{DE1392D3-D860-4C95-909A-9C27B41B8BBB}" dt="2026-04-09T07:46:11.166" v="4059" actId="478"/>
          <ac:graphicFrameMkLst>
            <pc:docMk/>
            <pc:sldMk cId="3361763412" sldId="262"/>
            <ac:graphicFrameMk id="15" creationId="{4B083D71-07B8-6CC7-A77B-FD499B2A3FFF}"/>
          </ac:graphicFrameMkLst>
        </pc:graphicFrameChg>
        <pc:graphicFrameChg chg="del">
          <ac:chgData name="Diede van Brakel" userId="4839b4d9-4600-454e-ba7f-967b828be95f" providerId="ADAL" clId="{DE1392D3-D860-4C95-909A-9C27B41B8BBB}" dt="2026-04-09T07:46:33.474" v="4061" actId="478"/>
          <ac:graphicFrameMkLst>
            <pc:docMk/>
            <pc:sldMk cId="3361763412" sldId="262"/>
            <ac:graphicFrameMk id="16" creationId="{9E1C021E-4D17-881B-77E5-7DD7AAA59451}"/>
          </ac:graphicFrameMkLst>
        </pc:graphicFrameChg>
        <pc:graphicFrameChg chg="del">
          <ac:chgData name="Diede van Brakel" userId="4839b4d9-4600-454e-ba7f-967b828be95f" providerId="ADAL" clId="{DE1392D3-D860-4C95-909A-9C27B41B8BBB}" dt="2026-04-09T07:46:39.728" v="4064" actId="478"/>
          <ac:graphicFrameMkLst>
            <pc:docMk/>
            <pc:sldMk cId="3361763412" sldId="262"/>
            <ac:graphicFrameMk id="17" creationId="{565130CA-91EB-BB16-8C1C-5B1DBFE7F52B}"/>
          </ac:graphicFrameMkLst>
        </pc:graphicFrameChg>
      </pc:sldChg>
      <pc:sldChg chg="modSp mod">
        <pc:chgData name="Diede van Brakel" userId="4839b4d9-4600-454e-ba7f-967b828be95f" providerId="ADAL" clId="{DE1392D3-D860-4C95-909A-9C27B41B8BBB}" dt="2026-04-10T10:02:49.502" v="5122" actId="20577"/>
        <pc:sldMkLst>
          <pc:docMk/>
          <pc:sldMk cId="2868041835" sldId="263"/>
        </pc:sldMkLst>
        <pc:spChg chg="mod">
          <ac:chgData name="Diede van Brakel" userId="4839b4d9-4600-454e-ba7f-967b828be95f" providerId="ADAL" clId="{DE1392D3-D860-4C95-909A-9C27B41B8BBB}" dt="2026-04-10T10:02:45.737" v="5121" actId="20577"/>
          <ac:spMkLst>
            <pc:docMk/>
            <pc:sldMk cId="2868041835" sldId="263"/>
            <ac:spMk id="5" creationId="{A45AFE86-5F91-7460-F0A8-F6E2C41F21FA}"/>
          </ac:spMkLst>
        </pc:spChg>
        <pc:spChg chg="mod">
          <ac:chgData name="Diede van Brakel" userId="4839b4d9-4600-454e-ba7f-967b828be95f" providerId="ADAL" clId="{DE1392D3-D860-4C95-909A-9C27B41B8BBB}" dt="2026-04-10T09:58:43.212" v="4845" actId="20577"/>
          <ac:spMkLst>
            <pc:docMk/>
            <pc:sldMk cId="2868041835" sldId="263"/>
            <ac:spMk id="10" creationId="{AE007E10-9D3B-DE2F-5394-FDE4EA1390BC}"/>
          </ac:spMkLst>
        </pc:spChg>
        <pc:spChg chg="mod">
          <ac:chgData name="Diede van Brakel" userId="4839b4d9-4600-454e-ba7f-967b828be95f" providerId="ADAL" clId="{DE1392D3-D860-4C95-909A-9C27B41B8BBB}" dt="2026-04-10T10:02:49.502" v="5122" actId="20577"/>
          <ac:spMkLst>
            <pc:docMk/>
            <pc:sldMk cId="2868041835" sldId="263"/>
            <ac:spMk id="40" creationId="{A76184E7-C2CB-1387-A238-342A02D30BD5}"/>
          </ac:spMkLst>
        </pc:spChg>
      </pc:sldChg>
      <pc:sldChg chg="modSp mod">
        <pc:chgData name="Diede van Brakel" userId="4839b4d9-4600-454e-ba7f-967b828be95f" providerId="ADAL" clId="{DE1392D3-D860-4C95-909A-9C27B41B8BBB}" dt="2026-04-10T10:02:31.831" v="5120" actId="27636"/>
        <pc:sldMkLst>
          <pc:docMk/>
          <pc:sldMk cId="2414659375" sldId="264"/>
        </pc:sldMkLst>
        <pc:spChg chg="mod">
          <ac:chgData name="Diede van Brakel" userId="4839b4d9-4600-454e-ba7f-967b828be95f" providerId="ADAL" clId="{DE1392D3-D860-4C95-909A-9C27B41B8BBB}" dt="2026-04-10T10:02:13.529" v="5115" actId="20577"/>
          <ac:spMkLst>
            <pc:docMk/>
            <pc:sldMk cId="2414659375" sldId="264"/>
            <ac:spMk id="5" creationId="{884D5742-4FC0-E360-F837-C6686CEACD93}"/>
          </ac:spMkLst>
        </pc:spChg>
        <pc:spChg chg="mod">
          <ac:chgData name="Diede van Brakel" userId="4839b4d9-4600-454e-ba7f-967b828be95f" providerId="ADAL" clId="{DE1392D3-D860-4C95-909A-9C27B41B8BBB}" dt="2026-04-10T10:02:31.831" v="5120" actId="27636"/>
          <ac:spMkLst>
            <pc:docMk/>
            <pc:sldMk cId="2414659375" sldId="264"/>
            <ac:spMk id="10" creationId="{7F2924FD-50D4-6BB4-EB93-959C6A7838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D0E2A-773D-9C40-A5EF-FD65D26D0EFA}" type="datetimeFigureOut">
              <a:rPr lang="en-NL" smtClean="0"/>
              <a:t>04/10/2026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77AF-1FF6-5B42-8A4A-0B6EB013DC4F}" type="slidenum">
              <a:rPr lang="en-NL" smtClean="0"/>
              <a:t>‹nr.›</a:t>
            </a:fld>
            <a:endParaRPr lang="en-NL"/>
          </a:p>
        </p:txBody>
      </p:sp>
    </p:spTree>
    <p:extLst>
      <p:ext uri="{BB962C8B-B14F-4D97-AF65-F5344CB8AC3E}">
        <p14:creationId xmlns:p14="http://schemas.microsoft.com/office/powerpoint/2010/main" val="388498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822D-DD51-45CB-EE9C-0FB99CA2D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64CA7-18F3-EED6-35A0-F33FF8F1B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FA9FF-28BC-71DB-121C-23E00B93819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B111FBE-CFC5-EDD2-5B82-8502E8AC830A}"/>
              </a:ext>
            </a:extLst>
          </p:cNvPr>
          <p:cNvSpPr>
            <a:spLocks noGrp="1"/>
          </p:cNvSpPr>
          <p:nvPr>
            <p:ph type="sldNum" sz="quarter" idx="5"/>
          </p:nvPr>
        </p:nvSpPr>
        <p:spPr/>
        <p:txBody>
          <a:bodyPr/>
          <a:lstStyle/>
          <a:p>
            <a:fld id="{E2B477AF-1FF6-5B42-8A4A-0B6EB013DC4F}" type="slidenum">
              <a:rPr lang="en-NL" smtClean="0"/>
              <a:t>3</a:t>
            </a:fld>
            <a:endParaRPr lang="en-NL"/>
          </a:p>
        </p:txBody>
      </p:sp>
    </p:spTree>
    <p:extLst>
      <p:ext uri="{BB962C8B-B14F-4D97-AF65-F5344CB8AC3E}">
        <p14:creationId xmlns:p14="http://schemas.microsoft.com/office/powerpoint/2010/main" val="408555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2B477AF-1FF6-5B42-8A4A-0B6EB013DC4F}" type="slidenum">
              <a:rPr lang="en-NL" smtClean="0"/>
              <a:t>4</a:t>
            </a:fld>
            <a:endParaRPr lang="en-NL"/>
          </a:p>
        </p:txBody>
      </p:sp>
    </p:spTree>
    <p:extLst>
      <p:ext uri="{BB962C8B-B14F-4D97-AF65-F5344CB8AC3E}">
        <p14:creationId xmlns:p14="http://schemas.microsoft.com/office/powerpoint/2010/main" val="278160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5BD6-182C-ED99-72C0-A3241EAF6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9E67E-4C3F-3CD0-31B3-1175381B4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BED84-0F5C-81D8-863F-E0ADAC3B8445}"/>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B56A210-91BB-ABDF-9CD5-83180FDEA76B}"/>
              </a:ext>
            </a:extLst>
          </p:cNvPr>
          <p:cNvSpPr>
            <a:spLocks noGrp="1"/>
          </p:cNvSpPr>
          <p:nvPr>
            <p:ph type="sldNum" sz="quarter" idx="5"/>
          </p:nvPr>
        </p:nvSpPr>
        <p:spPr/>
        <p:txBody>
          <a:bodyPr/>
          <a:lstStyle/>
          <a:p>
            <a:fld id="{E2B477AF-1FF6-5B42-8A4A-0B6EB013DC4F}" type="slidenum">
              <a:rPr lang="en-NL" smtClean="0"/>
              <a:t>5</a:t>
            </a:fld>
            <a:endParaRPr lang="en-NL"/>
          </a:p>
        </p:txBody>
      </p:sp>
    </p:spTree>
    <p:extLst>
      <p:ext uri="{BB962C8B-B14F-4D97-AF65-F5344CB8AC3E}">
        <p14:creationId xmlns:p14="http://schemas.microsoft.com/office/powerpoint/2010/main" val="226743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99B0-2F84-FC3F-0C6C-6F36AFCAD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F2E43-AE56-5A32-C7ED-AF462A6DD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A48DC-9AC1-E737-8029-4357E69215D3}"/>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D353054-7456-BA71-EC45-957EE929E445}"/>
              </a:ext>
            </a:extLst>
          </p:cNvPr>
          <p:cNvSpPr>
            <a:spLocks noGrp="1"/>
          </p:cNvSpPr>
          <p:nvPr>
            <p:ph type="sldNum" sz="quarter" idx="5"/>
          </p:nvPr>
        </p:nvSpPr>
        <p:spPr/>
        <p:txBody>
          <a:bodyPr/>
          <a:lstStyle/>
          <a:p>
            <a:fld id="{E2B477AF-1FF6-5B42-8A4A-0B6EB013DC4F}" type="slidenum">
              <a:rPr lang="en-NL" smtClean="0"/>
              <a:t>6</a:t>
            </a:fld>
            <a:endParaRPr lang="en-NL"/>
          </a:p>
        </p:txBody>
      </p:sp>
    </p:spTree>
    <p:extLst>
      <p:ext uri="{BB962C8B-B14F-4D97-AF65-F5344CB8AC3E}">
        <p14:creationId xmlns:p14="http://schemas.microsoft.com/office/powerpoint/2010/main" val="55762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B477AF-1FF6-5B42-8A4A-0B6EB013DC4F}" type="slidenum">
              <a:rPr lang="en-NL" smtClean="0"/>
              <a:t>8</a:t>
            </a:fld>
            <a:endParaRPr lang="en-NL"/>
          </a:p>
        </p:txBody>
      </p:sp>
    </p:spTree>
    <p:extLst>
      <p:ext uri="{BB962C8B-B14F-4D97-AF65-F5344CB8AC3E}">
        <p14:creationId xmlns:p14="http://schemas.microsoft.com/office/powerpoint/2010/main" val="313779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B477AF-1FF6-5B42-8A4A-0B6EB013DC4F}" type="slidenum">
              <a:rPr lang="en-NL" smtClean="0"/>
              <a:t>9</a:t>
            </a:fld>
            <a:endParaRPr lang="en-NL"/>
          </a:p>
        </p:txBody>
      </p:sp>
    </p:spTree>
    <p:extLst>
      <p:ext uri="{BB962C8B-B14F-4D97-AF65-F5344CB8AC3E}">
        <p14:creationId xmlns:p14="http://schemas.microsoft.com/office/powerpoint/2010/main" val="1635573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B5EB98-06C4-D85E-3902-B9E589E66A5F}"/>
              </a:ext>
            </a:extLst>
          </p:cNvPr>
          <p:cNvSpPr/>
          <p:nvPr userDrawn="1"/>
        </p:nvSpPr>
        <p:spPr>
          <a:xfrm>
            <a:off x="0" y="1"/>
            <a:ext cx="12192000" cy="5760000"/>
          </a:xfrm>
          <a:prstGeom prst="rect">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rgbClr val="0D3242"/>
              </a:solidFill>
            </a:endParaRPr>
          </a:p>
        </p:txBody>
      </p:sp>
      <p:sp>
        <p:nvSpPr>
          <p:cNvPr id="2" name="Title 1">
            <a:extLst>
              <a:ext uri="{FF2B5EF4-FFF2-40B4-BE49-F238E27FC236}">
                <a16:creationId xmlns:a16="http://schemas.microsoft.com/office/drawing/2014/main" id="{5790989F-D1AE-7F95-8708-ED36AFE5AAD9}"/>
              </a:ext>
            </a:extLst>
          </p:cNvPr>
          <p:cNvSpPr>
            <a:spLocks noGrp="1"/>
          </p:cNvSpPr>
          <p:nvPr>
            <p:ph type="ctrTitle"/>
          </p:nvPr>
        </p:nvSpPr>
        <p:spPr>
          <a:xfrm>
            <a:off x="1524000" y="830263"/>
            <a:ext cx="9144000" cy="2387600"/>
          </a:xfrm>
        </p:spPr>
        <p:txBody>
          <a:bodyPr anchor="b"/>
          <a:lstStyle>
            <a:lvl1pPr algn="ctr">
              <a:defRPr sz="60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B8050088-E4CE-B3D6-F80C-11E27D9B0DC3}"/>
              </a:ext>
            </a:extLst>
          </p:cNvPr>
          <p:cNvSpPr>
            <a:spLocks noGrp="1"/>
          </p:cNvSpPr>
          <p:nvPr>
            <p:ph type="subTitle" idx="1"/>
          </p:nvPr>
        </p:nvSpPr>
        <p:spPr>
          <a:xfrm>
            <a:off x="1524000" y="3309938"/>
            <a:ext cx="9144000" cy="1655762"/>
          </a:xfrm>
          <a:noFill/>
        </p:spPr>
        <p:txBody>
          <a:bodyPr/>
          <a:lstStyle>
            <a:lvl1pPr marL="0" indent="0" algn="ctr">
              <a:buNone/>
              <a:defRPr sz="2400">
                <a:solidFill>
                  <a:srgbClr val="20CC7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9" name="Rectangle 8">
            <a:extLst>
              <a:ext uri="{FF2B5EF4-FFF2-40B4-BE49-F238E27FC236}">
                <a16:creationId xmlns:a16="http://schemas.microsoft.com/office/drawing/2014/main" id="{E3CDCBEE-9116-A31C-5F9E-E41F51D4EF4D}"/>
              </a:ext>
            </a:extLst>
          </p:cNvPr>
          <p:cNvSpPr/>
          <p:nvPr userDrawn="1"/>
        </p:nvSpPr>
        <p:spPr>
          <a:xfrm>
            <a:off x="0" y="5760001"/>
            <a:ext cx="12192000" cy="1097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Picture 10" descr="A black background with blue text&#10;&#10;AI-generated content may be incorrect.">
            <a:extLst>
              <a:ext uri="{FF2B5EF4-FFF2-40B4-BE49-F238E27FC236}">
                <a16:creationId xmlns:a16="http://schemas.microsoft.com/office/drawing/2014/main" id="{0EF178EC-3DD8-42D9-02DF-5B695B3654A0}"/>
              </a:ext>
            </a:extLst>
          </p:cNvPr>
          <p:cNvPicPr>
            <a:picLocks noChangeAspect="1"/>
          </p:cNvPicPr>
          <p:nvPr userDrawn="1"/>
        </p:nvPicPr>
        <p:blipFill>
          <a:blip r:embed="rId2"/>
          <a:stretch>
            <a:fillRect/>
          </a:stretch>
        </p:blipFill>
        <p:spPr>
          <a:xfrm>
            <a:off x="360000" y="6097102"/>
            <a:ext cx="2623342" cy="505590"/>
          </a:xfrm>
          <a:prstGeom prst="rect">
            <a:avLst/>
          </a:prstGeom>
        </p:spPr>
      </p:pic>
    </p:spTree>
    <p:extLst>
      <p:ext uri="{BB962C8B-B14F-4D97-AF65-F5344CB8AC3E}">
        <p14:creationId xmlns:p14="http://schemas.microsoft.com/office/powerpoint/2010/main" val="9377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Tree>
    <p:extLst>
      <p:ext uri="{BB962C8B-B14F-4D97-AF65-F5344CB8AC3E}">
        <p14:creationId xmlns:p14="http://schemas.microsoft.com/office/powerpoint/2010/main" val="7112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2" name="Text Placeholder 2">
            <a:extLst>
              <a:ext uri="{FF2B5EF4-FFF2-40B4-BE49-F238E27FC236}">
                <a16:creationId xmlns:a16="http://schemas.microsoft.com/office/drawing/2014/main" id="{207AAAA6-E9FE-A9D1-8F07-B49069810EE6}"/>
              </a:ext>
            </a:extLst>
          </p:cNvPr>
          <p:cNvSpPr txBox="1">
            <a:spLocks/>
          </p:cNvSpPr>
          <p:nvPr userDrawn="1"/>
        </p:nvSpPr>
        <p:spPr>
          <a:xfrm>
            <a:off x="354193"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05985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3" name="Picture 2">
            <a:extLst>
              <a:ext uri="{FF2B5EF4-FFF2-40B4-BE49-F238E27FC236}">
                <a16:creationId xmlns:a16="http://schemas.microsoft.com/office/drawing/2014/main" id="{8C81AC5A-D5DC-2D22-F27D-7514A09B566A}"/>
              </a:ext>
            </a:extLst>
          </p:cNvPr>
          <p:cNvPicPr>
            <a:picLocks noChangeAspect="1"/>
          </p:cNvPicPr>
          <p:nvPr userDrawn="1"/>
        </p:nvPicPr>
        <p:blipFill>
          <a:blip r:embed="rId2"/>
          <a:stretch>
            <a:fillRect/>
          </a:stretch>
        </p:blipFill>
        <p:spPr>
          <a:xfrm>
            <a:off x="8390709" y="1988869"/>
            <a:ext cx="609600" cy="431800"/>
          </a:xfrm>
          <a:prstGeom prst="rect">
            <a:avLst/>
          </a:prstGeom>
        </p:spPr>
      </p:pic>
      <p:pic>
        <p:nvPicPr>
          <p:cNvPr id="5" name="Picture 4">
            <a:extLst>
              <a:ext uri="{FF2B5EF4-FFF2-40B4-BE49-F238E27FC236}">
                <a16:creationId xmlns:a16="http://schemas.microsoft.com/office/drawing/2014/main" id="{5413814D-D0A0-A219-E26C-FFF44DB4F204}"/>
              </a:ext>
            </a:extLst>
          </p:cNvPr>
          <p:cNvPicPr>
            <a:picLocks noChangeAspect="1"/>
          </p:cNvPicPr>
          <p:nvPr userDrawn="1"/>
        </p:nvPicPr>
        <p:blipFill>
          <a:blip r:embed="rId2"/>
          <a:stretch>
            <a:fillRect/>
          </a:stretch>
        </p:blipFill>
        <p:spPr>
          <a:xfrm rot="10800000">
            <a:off x="11042822" y="5400247"/>
            <a:ext cx="609600" cy="431800"/>
          </a:xfrm>
          <a:prstGeom prst="rect">
            <a:avLst/>
          </a:prstGeom>
        </p:spPr>
      </p:pic>
    </p:spTree>
    <p:extLst>
      <p:ext uri="{BB962C8B-B14F-4D97-AF65-F5344CB8AC3E}">
        <p14:creationId xmlns:p14="http://schemas.microsoft.com/office/powerpoint/2010/main" val="31811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20CC78"/>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Tree>
    <p:extLst>
      <p:ext uri="{BB962C8B-B14F-4D97-AF65-F5344CB8AC3E}">
        <p14:creationId xmlns:p14="http://schemas.microsoft.com/office/powerpoint/2010/main" val="123717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17" name="Picture 16">
            <a:extLst>
              <a:ext uri="{FF2B5EF4-FFF2-40B4-BE49-F238E27FC236}">
                <a16:creationId xmlns:a16="http://schemas.microsoft.com/office/drawing/2014/main" id="{B59BD40C-00BA-F5F6-A2DE-DBF8F7F5EFFB}"/>
              </a:ext>
            </a:extLst>
          </p:cNvPr>
          <p:cNvPicPr>
            <a:picLocks noChangeAspect="1"/>
          </p:cNvPicPr>
          <p:nvPr userDrawn="1"/>
        </p:nvPicPr>
        <p:blipFill>
          <a:blip r:embed="rId2"/>
          <a:stretch>
            <a:fillRect/>
          </a:stretch>
        </p:blipFill>
        <p:spPr>
          <a:xfrm>
            <a:off x="8398475" y="1984847"/>
            <a:ext cx="609600" cy="431800"/>
          </a:xfrm>
          <a:prstGeom prst="rect">
            <a:avLst/>
          </a:prstGeom>
        </p:spPr>
      </p:pic>
      <p:pic>
        <p:nvPicPr>
          <p:cNvPr id="18" name="Picture 17">
            <a:extLst>
              <a:ext uri="{FF2B5EF4-FFF2-40B4-BE49-F238E27FC236}">
                <a16:creationId xmlns:a16="http://schemas.microsoft.com/office/drawing/2014/main" id="{197655E3-5437-7711-08ED-2EF80CF29AEC}"/>
              </a:ext>
            </a:extLst>
          </p:cNvPr>
          <p:cNvPicPr>
            <a:picLocks noChangeAspect="1"/>
          </p:cNvPicPr>
          <p:nvPr userDrawn="1"/>
        </p:nvPicPr>
        <p:blipFill>
          <a:blip r:embed="rId2"/>
          <a:stretch>
            <a:fillRect/>
          </a:stretch>
        </p:blipFill>
        <p:spPr>
          <a:xfrm rot="10800000">
            <a:off x="11042822" y="5400246"/>
            <a:ext cx="609600" cy="431800"/>
          </a:xfrm>
          <a:prstGeom prst="rect">
            <a:avLst/>
          </a:prstGeom>
        </p:spPr>
      </p:pic>
      <p:sp>
        <p:nvSpPr>
          <p:cNvPr id="19" name="Text Placeholder 2">
            <a:extLst>
              <a:ext uri="{FF2B5EF4-FFF2-40B4-BE49-F238E27FC236}">
                <a16:creationId xmlns:a16="http://schemas.microsoft.com/office/drawing/2014/main" id="{90AC1B3A-CF72-9A77-665E-249175BE1608}"/>
              </a:ext>
            </a:extLst>
          </p:cNvPr>
          <p:cNvSpPr txBox="1">
            <a:spLocks/>
          </p:cNvSpPr>
          <p:nvPr userDrawn="1"/>
        </p:nvSpPr>
        <p:spPr>
          <a:xfrm>
            <a:off x="354194"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5567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F1830-D6A0-2419-B826-915707714568}"/>
              </a:ext>
            </a:extLst>
          </p:cNvPr>
          <p:cNvSpPr/>
          <p:nvPr userDrawn="1"/>
        </p:nvSpPr>
        <p:spPr>
          <a:xfrm>
            <a:off x="0" y="646043"/>
            <a:ext cx="12192000" cy="5710307"/>
          </a:xfrm>
          <a:prstGeom prst="rect">
            <a:avLst/>
          </a:prstGeom>
          <a:solidFill>
            <a:srgbClr val="EFF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a:extLst>
              <a:ext uri="{FF2B5EF4-FFF2-40B4-BE49-F238E27FC236}">
                <a16:creationId xmlns:a16="http://schemas.microsoft.com/office/drawing/2014/main" id="{294DB617-85DC-BF93-BD15-46F40D825769}"/>
              </a:ext>
            </a:extLst>
          </p:cNvPr>
          <p:cNvSpPr>
            <a:spLocks noGrp="1"/>
          </p:cNvSpPr>
          <p:nvPr>
            <p:ph type="title"/>
          </p:nvPr>
        </p:nvSpPr>
        <p:spPr>
          <a:xfrm>
            <a:off x="360000" y="0"/>
            <a:ext cx="11472000" cy="646042"/>
          </a:xfrm>
          <a:prstGeom prst="rect">
            <a:avLst/>
          </a:prstGeom>
        </p:spPr>
        <p:txBody>
          <a:bodyPr vert="horz" lIns="0" tIns="54000" rIns="0" bIns="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3DA6459-E0BC-A37A-B9BF-7730DE23765F}"/>
              </a:ext>
            </a:extLst>
          </p:cNvPr>
          <p:cNvSpPr>
            <a:spLocks noGrp="1"/>
          </p:cNvSpPr>
          <p:nvPr>
            <p:ph type="body" idx="1"/>
          </p:nvPr>
        </p:nvSpPr>
        <p:spPr>
          <a:xfrm>
            <a:off x="359998" y="1825625"/>
            <a:ext cx="11473200" cy="4192116"/>
          </a:xfrm>
          <a:prstGeom prst="rect">
            <a:avLst/>
          </a:prstGeom>
          <a:solidFill>
            <a:schemeClr val="bg1"/>
          </a:solidFill>
        </p:spPr>
        <p:txBody>
          <a:bodyPr vert="horz" lIns="180000" tIns="180000" rIns="180000" bIns="180000" numCol="1" spcCol="360000" rtlCol="0">
            <a:normAutofit/>
          </a:bodyPr>
          <a:lstStyle/>
          <a:p>
            <a:pPr lvl="0"/>
            <a:r>
              <a:rPr lang="en-GB" dirty="0"/>
              <a:t>Click to edit Master text styles</a:t>
            </a:r>
          </a:p>
        </p:txBody>
      </p:sp>
      <p:sp>
        <p:nvSpPr>
          <p:cNvPr id="6" name="Slide Number Placeholder 5">
            <a:extLst>
              <a:ext uri="{FF2B5EF4-FFF2-40B4-BE49-F238E27FC236}">
                <a16:creationId xmlns:a16="http://schemas.microsoft.com/office/drawing/2014/main" id="{FEE03F5F-B6EB-D59B-46EB-0B62BDE5C551}"/>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pic>
        <p:nvPicPr>
          <p:cNvPr id="9" name="Picture 8" descr="A black background with blue text&#10;&#10;AI-generated content may be incorrect.">
            <a:extLst>
              <a:ext uri="{FF2B5EF4-FFF2-40B4-BE49-F238E27FC236}">
                <a16:creationId xmlns:a16="http://schemas.microsoft.com/office/drawing/2014/main" id="{F2DF6C21-C10A-A2CF-72A5-FD24D76A953C}"/>
              </a:ext>
            </a:extLst>
          </p:cNvPr>
          <p:cNvPicPr>
            <a:picLocks noChangeAspect="1"/>
          </p:cNvPicPr>
          <p:nvPr userDrawn="1"/>
        </p:nvPicPr>
        <p:blipFill>
          <a:blip r:embed="rId8"/>
          <a:stretch>
            <a:fillRect/>
          </a:stretch>
        </p:blipFill>
        <p:spPr>
          <a:xfrm>
            <a:off x="360000" y="6483600"/>
            <a:ext cx="1474580" cy="284192"/>
          </a:xfrm>
          <a:prstGeom prst="rect">
            <a:avLst/>
          </a:prstGeom>
        </p:spPr>
      </p:pic>
    </p:spTree>
    <p:extLst>
      <p:ext uri="{BB962C8B-B14F-4D97-AF65-F5344CB8AC3E}">
        <p14:creationId xmlns:p14="http://schemas.microsoft.com/office/powerpoint/2010/main" val="67334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51" r:id="rId6"/>
  </p:sldLayoutIdLst>
  <p:txStyles>
    <p:titleStyle>
      <a:lvl1pPr algn="l" defTabSz="914400" rtl="0" eaLnBrk="1" latinLnBrk="0" hangingPunct="1">
        <a:lnSpc>
          <a:spcPct val="90000"/>
        </a:lnSpc>
        <a:spcBef>
          <a:spcPct val="0"/>
        </a:spcBef>
        <a:buNone/>
        <a:defRPr sz="1800" b="0" i="0" kern="1200">
          <a:solidFill>
            <a:srgbClr val="0D324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Poppins" pitchFamily="2" charset="77"/>
          <a:ea typeface="Lato" panose="020F0502020204030203" pitchFamily="34" charset="0"/>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1FB-9131-BBD1-5AFB-846E3FFBBA8D}"/>
              </a:ext>
            </a:extLst>
          </p:cNvPr>
          <p:cNvSpPr>
            <a:spLocks noGrp="1"/>
          </p:cNvSpPr>
          <p:nvPr>
            <p:ph type="ctrTitle"/>
          </p:nvPr>
        </p:nvSpPr>
        <p:spPr/>
        <p:txBody>
          <a:bodyPr>
            <a:normAutofit fontScale="90000"/>
          </a:bodyPr>
          <a:lstStyle/>
          <a:p>
            <a:r>
              <a:rPr lang="nl-NL" b="1" dirty="0"/>
              <a:t>Project implementatie GLI nieuwe stijl Regio Gelderse Vallei </a:t>
            </a:r>
            <a:endParaRPr lang="en-NL" dirty="0"/>
          </a:p>
        </p:txBody>
      </p:sp>
      <p:sp>
        <p:nvSpPr>
          <p:cNvPr id="3" name="Subtitle 2">
            <a:extLst>
              <a:ext uri="{FF2B5EF4-FFF2-40B4-BE49-F238E27FC236}">
                <a16:creationId xmlns:a16="http://schemas.microsoft.com/office/drawing/2014/main" id="{237BDEEE-94C1-BBA7-2605-787A6D8CE2FD}"/>
              </a:ext>
            </a:extLst>
          </p:cNvPr>
          <p:cNvSpPr>
            <a:spLocks noGrp="1"/>
          </p:cNvSpPr>
          <p:nvPr>
            <p:ph type="subTitle" idx="1"/>
          </p:nvPr>
        </p:nvSpPr>
        <p:spPr/>
        <p:txBody>
          <a:bodyPr/>
          <a:lstStyle/>
          <a:p>
            <a:r>
              <a:rPr lang="nl-NL" dirty="0"/>
              <a:t>Resultaten implementatievouchers</a:t>
            </a:r>
            <a:r>
              <a:rPr lang="en-NL" dirty="0">
                <a:effectLst/>
              </a:rPr>
              <a:t> </a:t>
            </a:r>
            <a:endParaRPr lang="en-NL" dirty="0"/>
          </a:p>
        </p:txBody>
      </p:sp>
      <p:sp>
        <p:nvSpPr>
          <p:cNvPr id="4" name="Title 1">
            <a:extLst>
              <a:ext uri="{FF2B5EF4-FFF2-40B4-BE49-F238E27FC236}">
                <a16:creationId xmlns:a16="http://schemas.microsoft.com/office/drawing/2014/main" id="{3C8A277F-5025-B0C8-5343-7CE1CB211C57}"/>
              </a:ext>
            </a:extLst>
          </p:cNvPr>
          <p:cNvSpPr txBox="1">
            <a:spLocks/>
          </p:cNvSpPr>
          <p:nvPr/>
        </p:nvSpPr>
        <p:spPr>
          <a:xfrm>
            <a:off x="7265772" y="5735637"/>
            <a:ext cx="4566227" cy="1122363"/>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Tree>
    <p:extLst>
      <p:ext uri="{BB962C8B-B14F-4D97-AF65-F5344CB8AC3E}">
        <p14:creationId xmlns:p14="http://schemas.microsoft.com/office/powerpoint/2010/main" val="257476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0788E04-32D3-82E9-4367-67BC8FE6D5C7}"/>
              </a:ext>
            </a:extLst>
          </p:cNvPr>
          <p:cNvPicPr>
            <a:picLocks noChangeAspect="1"/>
          </p:cNvPicPr>
          <p:nvPr/>
        </p:nvPicPr>
        <p:blipFill>
          <a:blip r:embed="rId2"/>
          <a:stretch>
            <a:fillRect/>
          </a:stretch>
        </p:blipFill>
        <p:spPr>
          <a:xfrm>
            <a:off x="0" y="1479959"/>
            <a:ext cx="11634952" cy="2655570"/>
          </a:xfrm>
          <a:prstGeom prst="rect">
            <a:avLst/>
          </a:prstGeom>
        </p:spPr>
      </p:pic>
      <p:sp>
        <p:nvSpPr>
          <p:cNvPr id="8" name="Title 1">
            <a:extLst>
              <a:ext uri="{FF2B5EF4-FFF2-40B4-BE49-F238E27FC236}">
                <a16:creationId xmlns:a16="http://schemas.microsoft.com/office/drawing/2014/main" id="{1A647EED-EFDD-3620-AA23-EC24B4F9B460}"/>
              </a:ext>
            </a:extLst>
          </p:cNvPr>
          <p:cNvSpPr>
            <a:spLocks noGrp="1"/>
          </p:cNvSpPr>
          <p:nvPr>
            <p:ph type="title"/>
          </p:nvPr>
        </p:nvSpPr>
        <p:spPr>
          <a:xfrm>
            <a:off x="360000" y="0"/>
            <a:ext cx="11472000" cy="646042"/>
          </a:xfrm>
        </p:spPr>
        <p:txBody>
          <a:bodyPr/>
          <a:lstStyle/>
          <a:p>
            <a:r>
              <a:rPr lang="nl-NL" dirty="0"/>
              <a:t>Projecttitel + Regio + Organisatienaam</a:t>
            </a:r>
            <a:endParaRPr lang="en-NL" dirty="0"/>
          </a:p>
        </p:txBody>
      </p:sp>
      <p:sp>
        <p:nvSpPr>
          <p:cNvPr id="9" name="Title 1">
            <a:extLst>
              <a:ext uri="{FF2B5EF4-FFF2-40B4-BE49-F238E27FC236}">
                <a16:creationId xmlns:a16="http://schemas.microsoft.com/office/drawing/2014/main" id="{2974DCCE-3FFA-B6BF-9EB2-35A7E971B00F}"/>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13" name="Title 1">
            <a:extLst>
              <a:ext uri="{FF2B5EF4-FFF2-40B4-BE49-F238E27FC236}">
                <a16:creationId xmlns:a16="http://schemas.microsoft.com/office/drawing/2014/main" id="{A7DD4081-096E-9A80-8156-6F6DA4F6CA92}"/>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1: </a:t>
            </a:r>
            <a:r>
              <a:rPr lang="nl-NL" sz="2800" dirty="0"/>
              <a:t>Doel van het project</a:t>
            </a:r>
            <a:endParaRPr lang="en-NL" sz="2800" dirty="0"/>
          </a:p>
        </p:txBody>
      </p:sp>
      <p:sp>
        <p:nvSpPr>
          <p:cNvPr id="15" name="Content Placeholder 2">
            <a:extLst>
              <a:ext uri="{FF2B5EF4-FFF2-40B4-BE49-F238E27FC236}">
                <a16:creationId xmlns:a16="http://schemas.microsoft.com/office/drawing/2014/main" id="{941F7E78-E023-99CE-2C6D-6A6CA6347FF0}"/>
              </a:ext>
            </a:extLst>
          </p:cNvPr>
          <p:cNvSpPr txBox="1">
            <a:spLocks/>
          </p:cNvSpPr>
          <p:nvPr/>
        </p:nvSpPr>
        <p:spPr>
          <a:xfrm>
            <a:off x="359998" y="1646239"/>
            <a:ext cx="6028102" cy="1403822"/>
          </a:xfrm>
          <a:prstGeom prst="rect">
            <a:avLst/>
          </a:prstGeom>
          <a:noFill/>
        </p:spPr>
        <p:txBody>
          <a:bodyPr vert="horz" lIns="0" tIns="0" rIns="0" bIns="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err="1">
                <a:latin typeface="Poppins" pitchFamily="2" charset="77"/>
                <a:cs typeface="Poppins" pitchFamily="2" charset="77"/>
              </a:rPr>
              <a:t>Plaats</a:t>
            </a:r>
            <a:r>
              <a:rPr lang="en-GB" sz="1800" dirty="0">
                <a:latin typeface="Poppins" pitchFamily="2" charset="77"/>
                <a:cs typeface="Poppins" pitchFamily="2" charset="77"/>
              </a:rPr>
              <a:t> </a:t>
            </a:r>
            <a:r>
              <a:rPr lang="en-GB" sz="1800" dirty="0" err="1">
                <a:latin typeface="Poppins" pitchFamily="2" charset="77"/>
                <a:cs typeface="Poppins" pitchFamily="2" charset="77"/>
              </a:rPr>
              <a:t>hier</a:t>
            </a:r>
            <a:r>
              <a:rPr lang="en-GB" sz="1800" dirty="0">
                <a:latin typeface="Poppins" pitchFamily="2" charset="77"/>
                <a:cs typeface="Poppins" pitchFamily="2" charset="77"/>
              </a:rPr>
              <a:t> het </a:t>
            </a:r>
            <a:r>
              <a:rPr lang="en-GB" sz="1800" dirty="0" err="1">
                <a:latin typeface="Poppins" pitchFamily="2" charset="77"/>
                <a:cs typeface="Poppins" pitchFamily="2" charset="77"/>
              </a:rPr>
              <a:t>doel</a:t>
            </a:r>
            <a:r>
              <a:rPr lang="en-GB" sz="1800" dirty="0">
                <a:latin typeface="Poppins" pitchFamily="2" charset="77"/>
                <a:cs typeface="Poppins" pitchFamily="2" charset="77"/>
              </a:rPr>
              <a:t> van het project in </a:t>
            </a:r>
            <a:r>
              <a:rPr lang="en-GB" sz="1800" dirty="0" err="1">
                <a:latin typeface="Poppins" pitchFamily="2" charset="77"/>
                <a:cs typeface="Poppins" pitchFamily="2" charset="77"/>
              </a:rPr>
              <a:t>één</a:t>
            </a:r>
            <a:r>
              <a:rPr lang="en-GB" sz="1800" dirty="0">
                <a:latin typeface="Poppins" pitchFamily="2" charset="77"/>
                <a:cs typeface="Poppins" pitchFamily="2" charset="77"/>
              </a:rPr>
              <a:t> zin…</a:t>
            </a:r>
            <a:endParaRPr lang="en-NL" sz="1800" dirty="0">
              <a:latin typeface="Poppins" pitchFamily="2" charset="77"/>
              <a:cs typeface="Poppins" pitchFamily="2" charset="77"/>
            </a:endParaRPr>
          </a:p>
        </p:txBody>
      </p:sp>
      <p:sp>
        <p:nvSpPr>
          <p:cNvPr id="21" name="Oval 20">
            <a:extLst>
              <a:ext uri="{FF2B5EF4-FFF2-40B4-BE49-F238E27FC236}">
                <a16:creationId xmlns:a16="http://schemas.microsoft.com/office/drawing/2014/main" id="{B14F0D5F-F776-2D8B-C25F-FF871011AC4E}"/>
              </a:ext>
            </a:extLst>
          </p:cNvPr>
          <p:cNvSpPr/>
          <p:nvPr/>
        </p:nvSpPr>
        <p:spPr>
          <a:xfrm>
            <a:off x="1258883" y="2766599"/>
            <a:ext cx="125999" cy="125999"/>
          </a:xfrm>
          <a:prstGeom prst="ellipse">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5" name="Straight Connector 24">
            <a:extLst>
              <a:ext uri="{FF2B5EF4-FFF2-40B4-BE49-F238E27FC236}">
                <a16:creationId xmlns:a16="http://schemas.microsoft.com/office/drawing/2014/main" id="{BEDDD11E-1235-0C72-6433-74C63036A00F}"/>
              </a:ext>
            </a:extLst>
          </p:cNvPr>
          <p:cNvCxnSpPr>
            <a:cxnSpLocks/>
          </p:cNvCxnSpPr>
          <p:nvPr/>
        </p:nvCxnSpPr>
        <p:spPr>
          <a:xfrm>
            <a:off x="1321882" y="2892598"/>
            <a:ext cx="0" cy="545873"/>
          </a:xfrm>
          <a:prstGeom prst="line">
            <a:avLst/>
          </a:prstGeom>
          <a:ln>
            <a:solidFill>
              <a:srgbClr val="838988"/>
            </a:solidFill>
            <a:prstDash val="dash"/>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4AD45DC8-0B29-1C82-D5A3-818F04D23B40}"/>
              </a:ext>
            </a:extLst>
          </p:cNvPr>
          <p:cNvSpPr/>
          <p:nvPr/>
        </p:nvSpPr>
        <p:spPr>
          <a:xfrm>
            <a:off x="961882" y="3352463"/>
            <a:ext cx="720000" cy="360000"/>
          </a:xfrm>
          <a:prstGeom prst="roundRect">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Content Placeholder 2">
            <a:extLst>
              <a:ext uri="{FF2B5EF4-FFF2-40B4-BE49-F238E27FC236}">
                <a16:creationId xmlns:a16="http://schemas.microsoft.com/office/drawing/2014/main" id="{7B506D6F-EE82-E839-FB71-C6D0A40D881D}"/>
              </a:ext>
            </a:extLst>
          </p:cNvPr>
          <p:cNvSpPr txBox="1">
            <a:spLocks/>
          </p:cNvSpPr>
          <p:nvPr/>
        </p:nvSpPr>
        <p:spPr>
          <a:xfrm>
            <a:off x="199697" y="3429000"/>
            <a:ext cx="2254429" cy="2655570"/>
          </a:xfrm>
          <a:prstGeom prst="rect">
            <a:avLst/>
          </a:prstGeom>
          <a:solidFill>
            <a:schemeClr val="bg1"/>
          </a:solid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t>het verbeteren en duurzaam implementeren van de Gecombineerde Leefstijlinterventie (GLI) in de regio Gelderse Vallei. Dit gebeurt door het optimaliseren van het verwijsproces, het versterken van de samenwerking in de keten en het inzetten van een centraal EPD-systeem (Monter) om coördinatie, monitoring en kwaliteit te verbeteren.</a:t>
            </a:r>
            <a:endParaRPr lang="en-NL" sz="1400" dirty="0">
              <a:latin typeface="Poppins" pitchFamily="2" charset="77"/>
              <a:cs typeface="Poppins" pitchFamily="2" charset="77"/>
            </a:endParaRPr>
          </a:p>
        </p:txBody>
      </p:sp>
      <p:sp>
        <p:nvSpPr>
          <p:cNvPr id="38" name="Oval 37">
            <a:extLst>
              <a:ext uri="{FF2B5EF4-FFF2-40B4-BE49-F238E27FC236}">
                <a16:creationId xmlns:a16="http://schemas.microsoft.com/office/drawing/2014/main" id="{83AE72F1-7F54-C375-E05E-6004135DAFE8}"/>
              </a:ext>
            </a:extLst>
          </p:cNvPr>
          <p:cNvSpPr/>
          <p:nvPr/>
        </p:nvSpPr>
        <p:spPr>
          <a:xfrm>
            <a:off x="3709983" y="2766599"/>
            <a:ext cx="125999" cy="125999"/>
          </a:xfrm>
          <a:prstGeom prst="ellipse">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9" name="Straight Connector 38">
            <a:extLst>
              <a:ext uri="{FF2B5EF4-FFF2-40B4-BE49-F238E27FC236}">
                <a16:creationId xmlns:a16="http://schemas.microsoft.com/office/drawing/2014/main" id="{F1C4D86E-C55B-79E6-B769-B0DB34945297}"/>
              </a:ext>
            </a:extLst>
          </p:cNvPr>
          <p:cNvCxnSpPr>
            <a:cxnSpLocks/>
          </p:cNvCxnSpPr>
          <p:nvPr/>
        </p:nvCxnSpPr>
        <p:spPr>
          <a:xfrm>
            <a:off x="3772982" y="2892598"/>
            <a:ext cx="0" cy="545873"/>
          </a:xfrm>
          <a:prstGeom prst="line">
            <a:avLst/>
          </a:prstGeom>
          <a:ln>
            <a:solidFill>
              <a:srgbClr val="0085FF"/>
            </a:solidFill>
            <a:prstDash val="dash"/>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7E5B9F28-E480-CF7F-66F4-234996F59B15}"/>
              </a:ext>
            </a:extLst>
          </p:cNvPr>
          <p:cNvSpPr/>
          <p:nvPr/>
        </p:nvSpPr>
        <p:spPr>
          <a:xfrm>
            <a:off x="3412982" y="3352463"/>
            <a:ext cx="720000" cy="360000"/>
          </a:xfrm>
          <a:prstGeom prst="roundRect">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86BB5E21-A02F-808E-A60A-0085867F0356}"/>
              </a:ext>
            </a:extLst>
          </p:cNvPr>
          <p:cNvSpPr/>
          <p:nvPr/>
        </p:nvSpPr>
        <p:spPr>
          <a:xfrm>
            <a:off x="6161083" y="2766599"/>
            <a:ext cx="125999" cy="125999"/>
          </a:xfrm>
          <a:prstGeom prst="ellipse">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2" name="Straight Connector 41">
            <a:extLst>
              <a:ext uri="{FF2B5EF4-FFF2-40B4-BE49-F238E27FC236}">
                <a16:creationId xmlns:a16="http://schemas.microsoft.com/office/drawing/2014/main" id="{189FCD45-1F54-9648-C2C2-106DE11C8D50}"/>
              </a:ext>
            </a:extLst>
          </p:cNvPr>
          <p:cNvCxnSpPr>
            <a:cxnSpLocks/>
          </p:cNvCxnSpPr>
          <p:nvPr/>
        </p:nvCxnSpPr>
        <p:spPr>
          <a:xfrm>
            <a:off x="6224082" y="2892598"/>
            <a:ext cx="0" cy="545873"/>
          </a:xfrm>
          <a:prstGeom prst="line">
            <a:avLst/>
          </a:prstGeom>
          <a:ln>
            <a:solidFill>
              <a:srgbClr val="20CC78"/>
            </a:solidFill>
            <a:prstDash val="dash"/>
          </a:ln>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FC2CFBAF-869D-3C88-D5C8-ED9C270A35A6}"/>
              </a:ext>
            </a:extLst>
          </p:cNvPr>
          <p:cNvSpPr/>
          <p:nvPr/>
        </p:nvSpPr>
        <p:spPr>
          <a:xfrm>
            <a:off x="5864082" y="3352463"/>
            <a:ext cx="720000" cy="360000"/>
          </a:xfrm>
          <a:prstGeom prst="roundRect">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Oval 43">
            <a:extLst>
              <a:ext uri="{FF2B5EF4-FFF2-40B4-BE49-F238E27FC236}">
                <a16:creationId xmlns:a16="http://schemas.microsoft.com/office/drawing/2014/main" id="{1894BF36-ABAF-E1AB-537E-8086B05C4CC3}"/>
              </a:ext>
            </a:extLst>
          </p:cNvPr>
          <p:cNvSpPr/>
          <p:nvPr/>
        </p:nvSpPr>
        <p:spPr>
          <a:xfrm>
            <a:off x="8611174" y="2766599"/>
            <a:ext cx="125999" cy="125999"/>
          </a:xfrm>
          <a:prstGeom prst="ellipse">
            <a:avLst/>
          </a:prstGeom>
          <a:solidFill>
            <a:srgbClr val="7A4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5" name="Straight Connector 44">
            <a:extLst>
              <a:ext uri="{FF2B5EF4-FFF2-40B4-BE49-F238E27FC236}">
                <a16:creationId xmlns:a16="http://schemas.microsoft.com/office/drawing/2014/main" id="{EB4CE132-2BE5-2AD3-7DDB-B015B1046337}"/>
              </a:ext>
            </a:extLst>
          </p:cNvPr>
          <p:cNvCxnSpPr>
            <a:cxnSpLocks/>
          </p:cNvCxnSpPr>
          <p:nvPr/>
        </p:nvCxnSpPr>
        <p:spPr>
          <a:xfrm>
            <a:off x="8674173" y="2892598"/>
            <a:ext cx="0" cy="545873"/>
          </a:xfrm>
          <a:prstGeom prst="line">
            <a:avLst/>
          </a:prstGeom>
          <a:ln>
            <a:solidFill>
              <a:srgbClr val="7A40F2"/>
            </a:solidFill>
            <a:prstDash val="dash"/>
          </a:ln>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934E939C-CF38-8F16-56C3-305F1BF5C1A4}"/>
              </a:ext>
            </a:extLst>
          </p:cNvPr>
          <p:cNvSpPr/>
          <p:nvPr/>
        </p:nvSpPr>
        <p:spPr>
          <a:xfrm>
            <a:off x="8314173" y="3352463"/>
            <a:ext cx="720000" cy="360000"/>
          </a:xfrm>
          <a:prstGeom prst="roundRect">
            <a:avLst/>
          </a:prstGeom>
          <a:solidFill>
            <a:srgbClr val="7A4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Content Placeholder 2">
            <a:extLst>
              <a:ext uri="{FF2B5EF4-FFF2-40B4-BE49-F238E27FC236}">
                <a16:creationId xmlns:a16="http://schemas.microsoft.com/office/drawing/2014/main" id="{42F12C92-1417-CF51-4E18-6187A7311A8A}"/>
              </a:ext>
            </a:extLst>
          </p:cNvPr>
          <p:cNvSpPr txBox="1">
            <a:spLocks/>
          </p:cNvSpPr>
          <p:nvPr/>
        </p:nvSpPr>
        <p:spPr>
          <a:xfrm>
            <a:off x="2649788" y="3429000"/>
            <a:ext cx="2254429" cy="2655570"/>
          </a:xfrm>
          <a:prstGeom prst="rect">
            <a:avLst/>
          </a:prstGeom>
          <a:solidFill>
            <a:schemeClr val="bg1"/>
          </a:solidFill>
        </p:spPr>
        <p:txBody>
          <a:bodyPr vert="horz" lIns="180000" tIns="180000" rIns="180000" bIns="180000" numCol="1" spcCol="36000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a:t>
            </a:r>
            <a:r>
              <a:rPr lang="nl-NL" sz="1400" dirty="0"/>
              <a:t>Ter voorbereiding zijn:</a:t>
            </a:r>
          </a:p>
          <a:p>
            <a:r>
              <a:rPr lang="nl-NL" sz="1400" dirty="0"/>
              <a:t>knelpunten in de huidige GLI in kaart gebracht (o.a. inefficiënt verwijsproces, hoge uitval, versnipperd aanbod) </a:t>
            </a:r>
          </a:p>
          <a:p>
            <a:r>
              <a:rPr lang="nl-NL" sz="1400" dirty="0"/>
              <a:t>ervaringen uit ESV (Veenendaal) verzameld en geëvalueerd </a:t>
            </a:r>
          </a:p>
          <a:p>
            <a:r>
              <a:rPr lang="nl-NL" sz="1400" dirty="0"/>
              <a:t>gesprekken gevoerd met stakeholders (huisartsen, </a:t>
            </a:r>
            <a:r>
              <a:rPr lang="nl-NL" sz="1400" dirty="0" err="1"/>
              <a:t>POH’s</a:t>
            </a:r>
            <a:r>
              <a:rPr lang="nl-NL" sz="1400" dirty="0"/>
              <a:t>, GLI-aanbieders, GGD, </a:t>
            </a:r>
            <a:r>
              <a:rPr lang="nl-NL" sz="1400" dirty="0" err="1"/>
              <a:t>Menzis</a:t>
            </a:r>
            <a:r>
              <a:rPr lang="nl-NL" sz="1400" dirty="0"/>
              <a:t>, gemeenten) </a:t>
            </a:r>
          </a:p>
          <a:p>
            <a:r>
              <a:rPr lang="nl-NL" sz="1400" dirty="0"/>
              <a:t>voorbeelden uit andere regio’s (zoals ZHZ en </a:t>
            </a:r>
            <a:r>
              <a:rPr lang="nl-NL" sz="1400" dirty="0" err="1"/>
              <a:t>LeefstijlHub</a:t>
            </a:r>
            <a:r>
              <a:rPr lang="nl-NL" sz="1400" dirty="0"/>
              <a:t>) onderzocht </a:t>
            </a:r>
          </a:p>
          <a:p>
            <a:r>
              <a:rPr lang="nl-NL" sz="1400" dirty="0"/>
              <a:t>verschillende EPD-systemen vergeleken, waarbij Monter als beste oplossing is gekozen</a:t>
            </a:r>
          </a:p>
          <a:p>
            <a:pPr marL="0" indent="0">
              <a:buNone/>
            </a:pPr>
            <a:endParaRPr lang="en-NL" sz="1400" dirty="0">
              <a:latin typeface="Poppins" pitchFamily="2" charset="77"/>
              <a:cs typeface="Poppins" pitchFamily="2" charset="77"/>
            </a:endParaRPr>
          </a:p>
        </p:txBody>
      </p:sp>
      <p:sp>
        <p:nvSpPr>
          <p:cNvPr id="19" name="Content Placeholder 2">
            <a:extLst>
              <a:ext uri="{FF2B5EF4-FFF2-40B4-BE49-F238E27FC236}">
                <a16:creationId xmlns:a16="http://schemas.microsoft.com/office/drawing/2014/main" id="{207DA239-BA09-2EEE-C839-D0CA5E7CFCCF}"/>
              </a:ext>
            </a:extLst>
          </p:cNvPr>
          <p:cNvSpPr txBox="1">
            <a:spLocks/>
          </p:cNvSpPr>
          <p:nvPr/>
        </p:nvSpPr>
        <p:spPr>
          <a:xfrm>
            <a:off x="5099879" y="3429000"/>
            <a:ext cx="2254429" cy="2655570"/>
          </a:xfrm>
          <a:prstGeom prst="rect">
            <a:avLst/>
          </a:prstGeom>
          <a:solidFill>
            <a:schemeClr val="bg1"/>
          </a:solidFill>
        </p:spPr>
        <p:txBody>
          <a:bodyPr vert="horz" lIns="180000" tIns="180000" rIns="180000" bIns="180000" numCol="1" spcCol="36000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een nieuwe multidisciplinaire GLI-structuur ontworpen</a:t>
            </a:r>
          </a:p>
          <a:p>
            <a:r>
              <a:rPr lang="nl-NL" dirty="0"/>
              <a:t>afspraken gemaakt met ketenpartners en zorgverzekeraar </a:t>
            </a:r>
            <a:r>
              <a:rPr lang="nl-NL" dirty="0" err="1"/>
              <a:t>Menzis</a:t>
            </a:r>
            <a:endParaRPr lang="nl-NL" dirty="0"/>
          </a:p>
          <a:p>
            <a:r>
              <a:rPr lang="nl-NL" dirty="0"/>
              <a:t>Monter geselecteerd en voorbereid voor implementatie als centraal systeem</a:t>
            </a:r>
          </a:p>
          <a:p>
            <a:r>
              <a:rPr lang="nl-NL" dirty="0"/>
              <a:t>communicatie opgezet richting verwijzers en patiënten (o.a. via website en bijeenkomsten)</a:t>
            </a:r>
          </a:p>
          <a:p>
            <a:r>
              <a:rPr lang="nl-NL" dirty="0"/>
              <a:t>startbijeenkomsten georganiseerd voor aanbieders en verwijzers</a:t>
            </a:r>
          </a:p>
          <a:p>
            <a:r>
              <a:rPr lang="nl-NL" dirty="0"/>
              <a:t>trainingen voorbereid voor gebruik van Monter</a:t>
            </a:r>
          </a:p>
          <a:p>
            <a:pPr marL="0" indent="0">
              <a:buNone/>
            </a:pPr>
            <a:endParaRPr lang="en-NL" sz="1400" dirty="0">
              <a:latin typeface="Poppins" pitchFamily="2" charset="77"/>
              <a:cs typeface="Poppins" pitchFamily="2" charset="77"/>
            </a:endParaRPr>
          </a:p>
        </p:txBody>
      </p:sp>
      <p:sp>
        <p:nvSpPr>
          <p:cNvPr id="20" name="Content Placeholder 2">
            <a:extLst>
              <a:ext uri="{FF2B5EF4-FFF2-40B4-BE49-F238E27FC236}">
                <a16:creationId xmlns:a16="http://schemas.microsoft.com/office/drawing/2014/main" id="{143CA799-8E14-E4F8-BFCA-DC3D12A2B707}"/>
              </a:ext>
            </a:extLst>
          </p:cNvPr>
          <p:cNvSpPr txBox="1">
            <a:spLocks/>
          </p:cNvSpPr>
          <p:nvPr/>
        </p:nvSpPr>
        <p:spPr>
          <a:xfrm>
            <a:off x="7549970" y="3429000"/>
            <a:ext cx="2254430" cy="2655570"/>
          </a:xfrm>
          <a:prstGeom prst="rect">
            <a:avLst/>
          </a:prstGeom>
          <a:solidFill>
            <a:schemeClr val="bg1"/>
          </a:solidFill>
        </p:spPr>
        <p:txBody>
          <a:bodyPr vert="horz" lIns="180000" tIns="180000" rIns="180000" bIns="180000" numCol="1" spcCol="36000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de implementatie en uitrol van de nieuwe GLI-structuur in de regio</a:t>
            </a:r>
          </a:p>
          <a:p>
            <a:r>
              <a:rPr lang="nl-NL" dirty="0"/>
              <a:t>inclusief gebruik van Monter voor verwijzing, monitoring en samenwerking</a:t>
            </a:r>
          </a:p>
          <a:p>
            <a:r>
              <a:rPr lang="nl-NL" dirty="0"/>
              <a:t>en de overgang naar een nieuw regionaal GLI-contract (2026) met alle aanbieders</a:t>
            </a:r>
          </a:p>
        </p:txBody>
      </p:sp>
      <p:cxnSp>
        <p:nvCxnSpPr>
          <p:cNvPr id="2" name="Straight Connector 44">
            <a:extLst>
              <a:ext uri="{FF2B5EF4-FFF2-40B4-BE49-F238E27FC236}">
                <a16:creationId xmlns:a16="http://schemas.microsoft.com/office/drawing/2014/main" id="{4013A09E-9E03-F70F-15A4-02BA1DB97173}"/>
              </a:ext>
            </a:extLst>
          </p:cNvPr>
          <p:cNvCxnSpPr>
            <a:cxnSpLocks/>
          </p:cNvCxnSpPr>
          <p:nvPr/>
        </p:nvCxnSpPr>
        <p:spPr>
          <a:xfrm>
            <a:off x="11023234" y="2860590"/>
            <a:ext cx="0" cy="1549486"/>
          </a:xfrm>
          <a:prstGeom prst="line">
            <a:avLst/>
          </a:prstGeom>
          <a:ln>
            <a:solidFill>
              <a:srgbClr val="FFB22B"/>
            </a:solidFill>
            <a:prstDash val="dash"/>
          </a:ln>
        </p:spPr>
        <p:style>
          <a:lnRef idx="2">
            <a:schemeClr val="accent1"/>
          </a:lnRef>
          <a:fillRef idx="0">
            <a:schemeClr val="accent1"/>
          </a:fillRef>
          <a:effectRef idx="1">
            <a:schemeClr val="accent1"/>
          </a:effectRef>
          <a:fontRef idx="minor">
            <a:schemeClr val="tx1"/>
          </a:fontRef>
        </p:style>
      </p:cxnSp>
      <p:sp>
        <p:nvSpPr>
          <p:cNvPr id="3" name="Rounded Rectangle 45">
            <a:extLst>
              <a:ext uri="{FF2B5EF4-FFF2-40B4-BE49-F238E27FC236}">
                <a16:creationId xmlns:a16="http://schemas.microsoft.com/office/drawing/2014/main" id="{9A3A20CA-DE60-CACF-8A11-13763FC43006}"/>
              </a:ext>
            </a:extLst>
          </p:cNvPr>
          <p:cNvSpPr/>
          <p:nvPr/>
        </p:nvSpPr>
        <p:spPr>
          <a:xfrm>
            <a:off x="10663234" y="4282028"/>
            <a:ext cx="720000" cy="360000"/>
          </a:xfrm>
          <a:prstGeom prst="roundRect">
            <a:avLst/>
          </a:prstGeom>
          <a:solidFill>
            <a:srgbClr val="FFB22B"/>
          </a:solidFill>
          <a:ln>
            <a:solidFill>
              <a:srgbClr val="FFB2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Content Placeholder 2">
            <a:extLst>
              <a:ext uri="{FF2B5EF4-FFF2-40B4-BE49-F238E27FC236}">
                <a16:creationId xmlns:a16="http://schemas.microsoft.com/office/drawing/2014/main" id="{56A0D5F6-F4DA-E996-B13F-8DF58E20A835}"/>
              </a:ext>
            </a:extLst>
          </p:cNvPr>
          <p:cNvSpPr txBox="1">
            <a:spLocks/>
          </p:cNvSpPr>
          <p:nvPr/>
        </p:nvSpPr>
        <p:spPr>
          <a:xfrm>
            <a:off x="10000061" y="4410076"/>
            <a:ext cx="1992241" cy="1674493"/>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[Welke impact heeft het gemaakt?]</a:t>
            </a:r>
            <a:endParaRPr lang="en-NL" sz="1400" dirty="0">
              <a:latin typeface="Poppins" pitchFamily="2" charset="77"/>
              <a:cs typeface="Poppins" pitchFamily="2" charset="77"/>
            </a:endParaRPr>
          </a:p>
        </p:txBody>
      </p:sp>
    </p:spTree>
    <p:extLst>
      <p:ext uri="{BB962C8B-B14F-4D97-AF65-F5344CB8AC3E}">
        <p14:creationId xmlns:p14="http://schemas.microsoft.com/office/powerpoint/2010/main" val="327115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B8EE-0004-A5E2-CF9F-34E227375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EBCEB-3386-C82B-D090-90179AA56A06}"/>
              </a:ext>
            </a:extLst>
          </p:cNvPr>
          <p:cNvSpPr>
            <a:spLocks noGrp="1"/>
          </p:cNvSpPr>
          <p:nvPr>
            <p:ph type="title"/>
          </p:nvPr>
        </p:nvSpPr>
        <p:spPr/>
        <p:txBody>
          <a:bodyPr/>
          <a:lstStyle/>
          <a:p>
            <a:r>
              <a:rPr lang="nl-NL" dirty="0"/>
              <a:t>Projecttitel + Regio + Organisatienaam</a:t>
            </a:r>
            <a:endParaRPr lang="en-NL" dirty="0"/>
          </a:p>
        </p:txBody>
      </p:sp>
      <p:sp>
        <p:nvSpPr>
          <p:cNvPr id="4" name="Title 1">
            <a:extLst>
              <a:ext uri="{FF2B5EF4-FFF2-40B4-BE49-F238E27FC236}">
                <a16:creationId xmlns:a16="http://schemas.microsoft.com/office/drawing/2014/main" id="{DD14B809-401E-0D26-47D4-93320A5CCF6B}"/>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7" name="Title 1">
            <a:extLst>
              <a:ext uri="{FF2B5EF4-FFF2-40B4-BE49-F238E27FC236}">
                <a16:creationId xmlns:a16="http://schemas.microsoft.com/office/drawing/2014/main" id="{F31704A0-8DA9-A580-6163-9892DA43AD3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2: </a:t>
            </a:r>
            <a:r>
              <a:rPr lang="nl-NL" sz="2800" dirty="0"/>
              <a:t>Wat merken patiënten ervan?</a:t>
            </a:r>
            <a:endParaRPr lang="en-NL" sz="2800" dirty="0"/>
          </a:p>
        </p:txBody>
      </p:sp>
      <p:sp>
        <p:nvSpPr>
          <p:cNvPr id="10" name="Content Placeholder 2">
            <a:extLst>
              <a:ext uri="{FF2B5EF4-FFF2-40B4-BE49-F238E27FC236}">
                <a16:creationId xmlns:a16="http://schemas.microsoft.com/office/drawing/2014/main" id="{BE203615-3371-D8EF-0C4B-C0D4B9BB0689}"/>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rPr>
              <a:t>"Ik werd snel geholpen en kwam in een groep die echt bij mij paste. Voor het eerst voelde het niet als ‘weer een poging’, maar als iets wat ik echt vol kon houden."</a:t>
            </a:r>
            <a:endParaRPr lang="en-NL"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A7EA0F67-35DF-8B89-93E0-CF8F12267082}"/>
              </a:ext>
            </a:extLst>
          </p:cNvPr>
          <p:cNvSpPr txBox="1">
            <a:spLocks/>
          </p:cNvSpPr>
          <p:nvPr/>
        </p:nvSpPr>
        <p:spPr>
          <a:xfrm>
            <a:off x="359998" y="1825627"/>
            <a:ext cx="2340000"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Sneller worden geplaats in een GLI</a:t>
            </a:r>
            <a:endParaRPr lang="en-NL" sz="1400" dirty="0">
              <a:solidFill>
                <a:schemeClr val="bg1"/>
              </a:solidFill>
              <a:latin typeface="Poppins" pitchFamily="2" charset="77"/>
              <a:cs typeface="Poppins" pitchFamily="2" charset="77"/>
            </a:endParaRPr>
          </a:p>
        </p:txBody>
      </p:sp>
      <p:sp>
        <p:nvSpPr>
          <p:cNvPr id="28" name="Content Placeholder 2">
            <a:extLst>
              <a:ext uri="{FF2B5EF4-FFF2-40B4-BE49-F238E27FC236}">
                <a16:creationId xmlns:a16="http://schemas.microsoft.com/office/drawing/2014/main" id="{BB95F8A7-4752-5FF6-74B1-7D870B6C3C3D}"/>
              </a:ext>
            </a:extLst>
          </p:cNvPr>
          <p:cNvSpPr txBox="1">
            <a:spLocks/>
          </p:cNvSpPr>
          <p:nvPr/>
        </p:nvSpPr>
        <p:spPr>
          <a:xfrm>
            <a:off x="359998"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Duidelijke informatie vooraf</a:t>
            </a:r>
            <a:endParaRPr lang="en-NL" sz="1400" dirty="0">
              <a:latin typeface="Poppins" pitchFamily="2" charset="77"/>
              <a:cs typeface="Poppins" pitchFamily="2" charset="77"/>
            </a:endParaRPr>
          </a:p>
          <a:p>
            <a:pPr>
              <a:buFontTx/>
              <a:buChar char="-"/>
            </a:pPr>
            <a:r>
              <a:rPr lang="nl-NL" sz="1100" dirty="0">
                <a:latin typeface="Poppins" pitchFamily="2" charset="77"/>
                <a:cs typeface="Poppins" pitchFamily="2" charset="77"/>
              </a:rPr>
              <a:t>Informatie via beveiligd mail</a:t>
            </a:r>
          </a:p>
          <a:p>
            <a:pPr>
              <a:buFontTx/>
              <a:buChar char="-"/>
            </a:pPr>
            <a:r>
              <a:rPr lang="nl-NL" sz="1100" dirty="0">
                <a:latin typeface="Poppins" pitchFamily="2" charset="77"/>
                <a:cs typeface="Poppins" pitchFamily="2" charset="77"/>
              </a:rPr>
              <a:t>Bel moment met de GLI coördinator</a:t>
            </a:r>
          </a:p>
          <a:p>
            <a:pPr>
              <a:buFontTx/>
              <a:buChar char="-"/>
            </a:pPr>
            <a:r>
              <a:rPr lang="nl-NL" sz="1100" dirty="0">
                <a:latin typeface="Poppins" pitchFamily="2" charset="77"/>
                <a:cs typeface="Poppins" pitchFamily="2" charset="77"/>
              </a:rPr>
              <a:t>Triage vragenlijst positieve gezondheid</a:t>
            </a:r>
            <a:endParaRPr lang="en-NL" sz="1100" dirty="0">
              <a:latin typeface="Poppins" pitchFamily="2" charset="77"/>
              <a:cs typeface="Poppins" pitchFamily="2" charset="77"/>
            </a:endParaRPr>
          </a:p>
        </p:txBody>
      </p:sp>
      <p:sp>
        <p:nvSpPr>
          <p:cNvPr id="37" name="Content Placeholder 2">
            <a:extLst>
              <a:ext uri="{FF2B5EF4-FFF2-40B4-BE49-F238E27FC236}">
                <a16:creationId xmlns:a16="http://schemas.microsoft.com/office/drawing/2014/main" id="{921F9676-8726-7BDB-90B3-150075E8FF8D}"/>
              </a:ext>
            </a:extLst>
          </p:cNvPr>
          <p:cNvSpPr txBox="1">
            <a:spLocks/>
          </p:cNvSpPr>
          <p:nvPr/>
        </p:nvSpPr>
        <p:spPr>
          <a:xfrm>
            <a:off x="2951852" y="1825627"/>
            <a:ext cx="2340000" cy="432000"/>
          </a:xfrm>
          <a:prstGeom prst="rect">
            <a:avLst/>
          </a:prstGeom>
          <a:solidFill>
            <a:schemeClr val="accent4"/>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rPr>
              <a:t>het aanbod beter aansluit op hun persoonlijke situatie</a:t>
            </a:r>
            <a:endParaRPr lang="en-NL" sz="1400" dirty="0">
              <a:solidFill>
                <a:schemeClr val="bg1"/>
              </a:solidFill>
              <a:latin typeface="Poppins" pitchFamily="2" charset="77"/>
              <a:cs typeface="Poppins" pitchFamily="2" charset="77"/>
            </a:endParaRPr>
          </a:p>
        </p:txBody>
      </p:sp>
      <p:sp>
        <p:nvSpPr>
          <p:cNvPr id="38" name="Content Placeholder 2">
            <a:extLst>
              <a:ext uri="{FF2B5EF4-FFF2-40B4-BE49-F238E27FC236}">
                <a16:creationId xmlns:a16="http://schemas.microsoft.com/office/drawing/2014/main" id="{70A75AF4-3B1F-302D-AD17-B0EFB094E0D9}"/>
              </a:ext>
            </a:extLst>
          </p:cNvPr>
          <p:cNvSpPr txBox="1">
            <a:spLocks/>
          </p:cNvSpPr>
          <p:nvPr/>
        </p:nvSpPr>
        <p:spPr>
          <a:xfrm>
            <a:off x="2951852"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err="1">
                <a:latin typeface="Poppins" pitchFamily="2" charset="77"/>
                <a:cs typeface="Poppins" pitchFamily="2" charset="77"/>
              </a:rPr>
              <a:t>Begeleiding</a:t>
            </a:r>
            <a:r>
              <a:rPr lang="en-GB" sz="1400" dirty="0">
                <a:latin typeface="Poppins" pitchFamily="2" charset="77"/>
                <a:cs typeface="Poppins" pitchFamily="2" charset="77"/>
              </a:rPr>
              <a:t> op </a:t>
            </a:r>
            <a:r>
              <a:rPr lang="en-GB" sz="1400" dirty="0" err="1">
                <a:latin typeface="Poppins" pitchFamily="2" charset="77"/>
                <a:cs typeface="Poppins" pitchFamily="2" charset="77"/>
              </a:rPr>
              <a:t>maat</a:t>
            </a:r>
            <a:endParaRPr lang="en-GB" sz="1400" dirty="0">
              <a:latin typeface="Poppins" pitchFamily="2" charset="77"/>
              <a:cs typeface="Poppins" pitchFamily="2" charset="77"/>
            </a:endParaRPr>
          </a:p>
          <a:p>
            <a:pPr marL="0" indent="0">
              <a:buNone/>
            </a:pPr>
            <a:endParaRPr lang="en-GB" sz="1400" dirty="0">
              <a:latin typeface="Poppins" pitchFamily="2" charset="77"/>
              <a:cs typeface="Poppins" pitchFamily="2" charset="77"/>
            </a:endParaRPr>
          </a:p>
          <a:p>
            <a:pPr marL="0" indent="0">
              <a:buNone/>
            </a:pPr>
            <a:r>
              <a:rPr lang="en-GB" sz="1100" dirty="0">
                <a:latin typeface="Poppins" pitchFamily="2" charset="77"/>
                <a:cs typeface="Poppins" pitchFamily="2" charset="77"/>
              </a:rPr>
              <a:t>-</a:t>
            </a:r>
            <a:r>
              <a:rPr lang="en-GB" sz="1100" dirty="0" err="1">
                <a:latin typeface="Poppins" pitchFamily="2" charset="77"/>
                <a:cs typeface="Poppins" pitchFamily="2" charset="77"/>
              </a:rPr>
              <a:t>Patiënt</a:t>
            </a:r>
            <a:r>
              <a:rPr lang="en-GB" sz="1100" dirty="0">
                <a:latin typeface="Poppins" pitchFamily="2" charset="77"/>
                <a:cs typeface="Poppins" pitchFamily="2" charset="77"/>
              </a:rPr>
              <a:t> </a:t>
            </a:r>
            <a:r>
              <a:rPr lang="en-GB" sz="1100" dirty="0" err="1">
                <a:latin typeface="Poppins" pitchFamily="2" charset="77"/>
                <a:cs typeface="Poppins" pitchFamily="2" charset="77"/>
              </a:rPr>
              <a:t>kan</a:t>
            </a:r>
            <a:r>
              <a:rPr lang="en-GB" sz="1100" dirty="0">
                <a:latin typeface="Poppins" pitchFamily="2" charset="77"/>
                <a:cs typeface="Poppins" pitchFamily="2" charset="77"/>
              </a:rPr>
              <a:t> triage </a:t>
            </a:r>
            <a:r>
              <a:rPr lang="en-GB" sz="1100" dirty="0" err="1">
                <a:latin typeface="Poppins" pitchFamily="2" charset="77"/>
                <a:cs typeface="Poppins" pitchFamily="2" charset="77"/>
              </a:rPr>
              <a:t>vragenlijst</a:t>
            </a:r>
            <a:r>
              <a:rPr lang="en-GB" sz="1100" dirty="0">
                <a:latin typeface="Poppins" pitchFamily="2" charset="77"/>
                <a:cs typeface="Poppins" pitchFamily="2" charset="77"/>
              </a:rPr>
              <a:t> van </a:t>
            </a:r>
            <a:r>
              <a:rPr lang="en-GB" sz="1100" dirty="0" err="1">
                <a:latin typeface="Poppins" pitchFamily="2" charset="77"/>
                <a:cs typeface="Poppins" pitchFamily="2" charset="77"/>
              </a:rPr>
              <a:t>te</a:t>
            </a:r>
            <a:r>
              <a:rPr lang="en-GB" sz="1100" dirty="0">
                <a:latin typeface="Poppins" pitchFamily="2" charset="77"/>
                <a:cs typeface="Poppins" pitchFamily="2" charset="77"/>
              </a:rPr>
              <a:t> </a:t>
            </a:r>
            <a:r>
              <a:rPr lang="en-GB" sz="1100" dirty="0" err="1">
                <a:latin typeface="Poppins" pitchFamily="2" charset="77"/>
                <a:cs typeface="Poppins" pitchFamily="2" charset="77"/>
              </a:rPr>
              <a:t>voren</a:t>
            </a:r>
            <a:r>
              <a:rPr lang="en-GB" sz="1100" dirty="0">
                <a:latin typeface="Poppins" pitchFamily="2" charset="77"/>
                <a:cs typeface="Poppins" pitchFamily="2" charset="77"/>
              </a:rPr>
              <a:t> </a:t>
            </a:r>
            <a:r>
              <a:rPr lang="en-GB" sz="1100" dirty="0" err="1">
                <a:latin typeface="Poppins" pitchFamily="2" charset="77"/>
                <a:cs typeface="Poppins" pitchFamily="2" charset="77"/>
              </a:rPr>
              <a:t>invullen</a:t>
            </a:r>
            <a:endParaRPr lang="en-GB" sz="1100" dirty="0">
              <a:latin typeface="Poppins" pitchFamily="2" charset="77"/>
              <a:cs typeface="Poppins" pitchFamily="2" charset="77"/>
            </a:endParaRPr>
          </a:p>
          <a:p>
            <a:pPr marL="0" indent="0">
              <a:buNone/>
            </a:pPr>
            <a:r>
              <a:rPr lang="en-GB" sz="1100" dirty="0">
                <a:latin typeface="Poppins" pitchFamily="2" charset="77"/>
                <a:cs typeface="Poppins" pitchFamily="2" charset="77"/>
              </a:rPr>
              <a:t>- GLI coordinator </a:t>
            </a:r>
            <a:r>
              <a:rPr lang="en-GB" sz="1100" dirty="0" err="1">
                <a:latin typeface="Poppins" pitchFamily="2" charset="77"/>
                <a:cs typeface="Poppins" pitchFamily="2" charset="77"/>
              </a:rPr>
              <a:t>kijkt</a:t>
            </a:r>
            <a:r>
              <a:rPr lang="en-GB" sz="1100" dirty="0">
                <a:latin typeface="Poppins" pitchFamily="2" charset="77"/>
                <a:cs typeface="Poppins" pitchFamily="2" charset="77"/>
              </a:rPr>
              <a:t> mee met de </a:t>
            </a:r>
            <a:r>
              <a:rPr lang="en-GB" sz="1100" dirty="0" err="1">
                <a:latin typeface="Poppins" pitchFamily="2" charset="77"/>
                <a:cs typeface="Poppins" pitchFamily="2" charset="77"/>
              </a:rPr>
              <a:t>persoonlijke</a:t>
            </a:r>
            <a:r>
              <a:rPr lang="en-GB" sz="1100" dirty="0">
                <a:latin typeface="Poppins" pitchFamily="2" charset="77"/>
                <a:cs typeface="Poppins" pitchFamily="2" charset="77"/>
              </a:rPr>
              <a:t> </a:t>
            </a:r>
            <a:r>
              <a:rPr lang="en-GB" sz="1100" dirty="0" err="1">
                <a:latin typeface="Poppins" pitchFamily="2" charset="77"/>
                <a:cs typeface="Poppins" pitchFamily="2" charset="77"/>
              </a:rPr>
              <a:t>situatie</a:t>
            </a:r>
            <a:endParaRPr lang="en-GB" sz="1100" dirty="0">
              <a:latin typeface="Poppins" pitchFamily="2" charset="77"/>
              <a:cs typeface="Poppins" pitchFamily="2" charset="77"/>
            </a:endParaRPr>
          </a:p>
          <a:p>
            <a:pPr marL="0" indent="0">
              <a:buNone/>
            </a:pPr>
            <a:endParaRPr lang="en-GB" sz="1100" dirty="0">
              <a:latin typeface="Poppins" pitchFamily="2" charset="77"/>
              <a:cs typeface="Poppins" pitchFamily="2" charset="77"/>
            </a:endParaRPr>
          </a:p>
          <a:p>
            <a:pPr marL="0" indent="0">
              <a:buNone/>
            </a:pPr>
            <a:endParaRPr lang="en-GB" sz="1400" dirty="0">
              <a:latin typeface="Poppins" pitchFamily="2" charset="77"/>
              <a:cs typeface="Poppins" pitchFamily="2" charset="77"/>
            </a:endParaRPr>
          </a:p>
        </p:txBody>
      </p:sp>
      <p:sp>
        <p:nvSpPr>
          <p:cNvPr id="39" name="Content Placeholder 2">
            <a:extLst>
              <a:ext uri="{FF2B5EF4-FFF2-40B4-BE49-F238E27FC236}">
                <a16:creationId xmlns:a16="http://schemas.microsoft.com/office/drawing/2014/main" id="{F357430B-632D-AE6E-E1B5-504D1C427AE3}"/>
              </a:ext>
            </a:extLst>
          </p:cNvPr>
          <p:cNvSpPr txBox="1">
            <a:spLocks/>
          </p:cNvSpPr>
          <p:nvPr/>
        </p:nvSpPr>
        <p:spPr>
          <a:xfrm>
            <a:off x="5550144" y="1825627"/>
            <a:ext cx="2340000" cy="432000"/>
          </a:xfrm>
          <a:prstGeom prst="rect">
            <a:avLst/>
          </a:prstGeom>
          <a:solidFill>
            <a:schemeClr val="accent1"/>
          </a:solidFill>
        </p:spPr>
        <p:txBody>
          <a:bodyPr vert="horz" lIns="180000" tIns="0" rIns="0" bIns="0" numCol="1" spcCol="360000" rtlCol="0" anchor="ctr"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rPr>
              <a:t>de kans op uitval lager is door betere voorbereiding en matching</a:t>
            </a:r>
            <a:endParaRPr lang="en-NL" sz="1400" dirty="0">
              <a:solidFill>
                <a:schemeClr val="bg1"/>
              </a:solidFill>
              <a:latin typeface="Poppins" pitchFamily="2" charset="77"/>
              <a:cs typeface="Poppins" pitchFamily="2" charset="77"/>
            </a:endParaRPr>
          </a:p>
        </p:txBody>
      </p:sp>
      <p:sp>
        <p:nvSpPr>
          <p:cNvPr id="40" name="Content Placeholder 2">
            <a:extLst>
              <a:ext uri="{FF2B5EF4-FFF2-40B4-BE49-F238E27FC236}">
                <a16:creationId xmlns:a16="http://schemas.microsoft.com/office/drawing/2014/main" id="{0BC3B0CF-AAC4-988F-F0EF-727D1ED78C3A}"/>
              </a:ext>
            </a:extLst>
          </p:cNvPr>
          <p:cNvSpPr txBox="1">
            <a:spLocks/>
          </p:cNvSpPr>
          <p:nvPr/>
        </p:nvSpPr>
        <p:spPr>
          <a:xfrm>
            <a:off x="5550144"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err="1">
                <a:latin typeface="Poppins" pitchFamily="2" charset="77"/>
                <a:cs typeface="Poppins" pitchFamily="2" charset="77"/>
              </a:rPr>
              <a:t>Betere</a:t>
            </a:r>
            <a:r>
              <a:rPr lang="en-GB" sz="1400" dirty="0">
                <a:latin typeface="Poppins" pitchFamily="2" charset="77"/>
                <a:cs typeface="Poppins" pitchFamily="2" charset="77"/>
              </a:rPr>
              <a:t> </a:t>
            </a:r>
            <a:r>
              <a:rPr lang="en-GB" sz="1400" dirty="0" err="1">
                <a:latin typeface="Poppins" pitchFamily="2" charset="77"/>
                <a:cs typeface="Poppins" pitchFamily="2" charset="77"/>
              </a:rPr>
              <a:t>groepsdynamiek</a:t>
            </a:r>
            <a:endParaRPr lang="en-GB" sz="1400" dirty="0">
              <a:latin typeface="Poppins" pitchFamily="2" charset="77"/>
              <a:cs typeface="Poppins" pitchFamily="2" charset="77"/>
            </a:endParaRPr>
          </a:p>
          <a:p>
            <a:pPr>
              <a:buFontTx/>
              <a:buChar char="-"/>
            </a:pPr>
            <a:r>
              <a:rPr lang="en-GB" sz="1100" dirty="0">
                <a:latin typeface="Poppins" pitchFamily="2" charset="77"/>
                <a:cs typeface="Poppins" pitchFamily="2" charset="77"/>
              </a:rPr>
              <a:t>Monitoring van Monter </a:t>
            </a:r>
            <a:r>
              <a:rPr lang="en-GB" sz="1100" dirty="0" err="1">
                <a:latin typeface="Poppins" pitchFamily="2" charset="77"/>
                <a:cs typeface="Poppins" pitchFamily="2" charset="77"/>
              </a:rPr>
              <a:t>doordat</a:t>
            </a:r>
            <a:r>
              <a:rPr lang="en-GB" sz="1100" dirty="0">
                <a:latin typeface="Poppins" pitchFamily="2" charset="77"/>
                <a:cs typeface="Poppins" pitchFamily="2" charset="77"/>
              </a:rPr>
              <a:t> we </a:t>
            </a:r>
            <a:r>
              <a:rPr lang="en-GB" sz="1100" dirty="0" err="1">
                <a:latin typeface="Poppins" pitchFamily="2" charset="77"/>
                <a:cs typeface="Poppins" pitchFamily="2" charset="77"/>
              </a:rPr>
              <a:t>na</a:t>
            </a:r>
            <a:r>
              <a:rPr lang="en-GB" sz="1100" dirty="0">
                <a:latin typeface="Poppins" pitchFamily="2" charset="77"/>
                <a:cs typeface="Poppins" pitchFamily="2" charset="77"/>
              </a:rPr>
              <a:t> 1 </a:t>
            </a:r>
            <a:r>
              <a:rPr lang="en-GB" sz="1100" dirty="0" err="1">
                <a:latin typeface="Poppins" pitchFamily="2" charset="77"/>
                <a:cs typeface="Poppins" pitchFamily="2" charset="77"/>
              </a:rPr>
              <a:t>jaar</a:t>
            </a:r>
            <a:r>
              <a:rPr lang="en-GB" sz="1100" dirty="0">
                <a:latin typeface="Poppins" pitchFamily="2" charset="77"/>
                <a:cs typeface="Poppins" pitchFamily="2" charset="77"/>
              </a:rPr>
              <a:t> </a:t>
            </a:r>
            <a:r>
              <a:rPr lang="en-GB" sz="1100" dirty="0" err="1">
                <a:latin typeface="Poppins" pitchFamily="2" charset="77"/>
                <a:cs typeface="Poppins" pitchFamily="2" charset="77"/>
              </a:rPr>
              <a:t>kunnen</a:t>
            </a:r>
            <a:r>
              <a:rPr lang="en-GB" sz="1100" dirty="0">
                <a:latin typeface="Poppins" pitchFamily="2" charset="77"/>
                <a:cs typeface="Poppins" pitchFamily="2" charset="77"/>
              </a:rPr>
              <a:t> </a:t>
            </a:r>
            <a:r>
              <a:rPr lang="en-GB" sz="1100" dirty="0" err="1">
                <a:latin typeface="Poppins" pitchFamily="2" charset="77"/>
                <a:cs typeface="Poppins" pitchFamily="2" charset="77"/>
              </a:rPr>
              <a:t>zien</a:t>
            </a:r>
            <a:r>
              <a:rPr lang="en-GB" sz="1100" dirty="0">
                <a:latin typeface="Poppins" pitchFamily="2" charset="77"/>
                <a:cs typeface="Poppins" pitchFamily="2" charset="77"/>
              </a:rPr>
              <a:t> </a:t>
            </a:r>
            <a:r>
              <a:rPr lang="en-GB" sz="1100" dirty="0" err="1">
                <a:latin typeface="Poppins" pitchFamily="2" charset="77"/>
                <a:cs typeface="Poppins" pitchFamily="2" charset="77"/>
              </a:rPr>
              <a:t>hoeveel</a:t>
            </a:r>
            <a:r>
              <a:rPr lang="en-GB" sz="1100" dirty="0">
                <a:latin typeface="Poppins" pitchFamily="2" charset="77"/>
                <a:cs typeface="Poppins" pitchFamily="2" charset="77"/>
              </a:rPr>
              <a:t> het </a:t>
            </a:r>
            <a:r>
              <a:rPr lang="en-GB" sz="1100" dirty="0" err="1">
                <a:latin typeface="Poppins" pitchFamily="2" charset="77"/>
                <a:cs typeface="Poppins" pitchFamily="2" charset="77"/>
              </a:rPr>
              <a:t>uitvalpercentage</a:t>
            </a:r>
            <a:r>
              <a:rPr lang="en-GB" sz="1100" dirty="0">
                <a:latin typeface="Poppins" pitchFamily="2" charset="77"/>
                <a:cs typeface="Poppins" pitchFamily="2" charset="77"/>
              </a:rPr>
              <a:t> is </a:t>
            </a:r>
          </a:p>
          <a:p>
            <a:pPr>
              <a:buFontTx/>
              <a:buChar char="-"/>
            </a:pPr>
            <a:r>
              <a:rPr lang="en-GB" sz="1100" dirty="0">
                <a:latin typeface="Poppins" pitchFamily="2" charset="77"/>
                <a:cs typeface="Poppins" pitchFamily="2" charset="77"/>
              </a:rPr>
              <a:t>We </a:t>
            </a:r>
            <a:r>
              <a:rPr lang="en-GB" sz="1100" dirty="0" err="1">
                <a:latin typeface="Poppins" pitchFamily="2" charset="77"/>
                <a:cs typeface="Poppins" pitchFamily="2" charset="77"/>
              </a:rPr>
              <a:t>gaan</a:t>
            </a:r>
            <a:r>
              <a:rPr lang="en-GB" sz="1100" dirty="0">
                <a:latin typeface="Poppins" pitchFamily="2" charset="77"/>
                <a:cs typeface="Poppins" pitchFamily="2" charset="77"/>
              </a:rPr>
              <a:t> </a:t>
            </a:r>
            <a:r>
              <a:rPr lang="en-GB" sz="1100" dirty="0" err="1">
                <a:latin typeface="Poppins" pitchFamily="2" charset="77"/>
                <a:cs typeface="Poppins" pitchFamily="2" charset="77"/>
              </a:rPr>
              <a:t>kwaliteitsvragenlijsten</a:t>
            </a:r>
            <a:r>
              <a:rPr lang="en-GB" sz="1100" dirty="0">
                <a:latin typeface="Poppins" pitchFamily="2" charset="77"/>
                <a:cs typeface="Poppins" pitchFamily="2" charset="77"/>
              </a:rPr>
              <a:t> </a:t>
            </a:r>
            <a:r>
              <a:rPr lang="en-GB" sz="1100" dirty="0" err="1">
                <a:latin typeface="Poppins" pitchFamily="2" charset="77"/>
                <a:cs typeface="Poppins" pitchFamily="2" charset="77"/>
              </a:rPr>
              <a:t>versturen</a:t>
            </a:r>
            <a:r>
              <a:rPr lang="en-GB" sz="1100" dirty="0">
                <a:latin typeface="Poppins" pitchFamily="2" charset="77"/>
                <a:cs typeface="Poppins" pitchFamily="2" charset="77"/>
              </a:rPr>
              <a:t> </a:t>
            </a:r>
            <a:r>
              <a:rPr lang="en-GB" sz="1100" dirty="0" err="1">
                <a:latin typeface="Poppins" pitchFamily="2" charset="77"/>
                <a:cs typeface="Poppins" pitchFamily="2" charset="77"/>
              </a:rPr>
              <a:t>onder</a:t>
            </a:r>
            <a:r>
              <a:rPr lang="en-GB" sz="1100" dirty="0">
                <a:latin typeface="Poppins" pitchFamily="2" charset="77"/>
                <a:cs typeface="Poppins" pitchFamily="2" charset="77"/>
              </a:rPr>
              <a:t> de </a:t>
            </a:r>
            <a:r>
              <a:rPr lang="en-GB" sz="1100" dirty="0" err="1">
                <a:latin typeface="Poppins" pitchFamily="2" charset="77"/>
                <a:cs typeface="Poppins" pitchFamily="2" charset="77"/>
              </a:rPr>
              <a:t>patiënten</a:t>
            </a:r>
            <a:r>
              <a:rPr lang="en-GB" sz="1100" dirty="0">
                <a:latin typeface="Poppins" pitchFamily="2" charset="77"/>
                <a:cs typeface="Poppins" pitchFamily="2" charset="77"/>
              </a:rPr>
              <a:t> </a:t>
            </a:r>
            <a:r>
              <a:rPr lang="en-GB" sz="1100" dirty="0" err="1">
                <a:latin typeface="Poppins" pitchFamily="2" charset="77"/>
                <a:cs typeface="Poppins" pitchFamily="2" charset="77"/>
              </a:rPr>
              <a:t>zodat</a:t>
            </a:r>
            <a:r>
              <a:rPr lang="en-GB" sz="1100" dirty="0">
                <a:latin typeface="Poppins" pitchFamily="2" charset="77"/>
                <a:cs typeface="Poppins" pitchFamily="2" charset="77"/>
              </a:rPr>
              <a:t> we de GLI </a:t>
            </a:r>
            <a:r>
              <a:rPr lang="en-GB" sz="1100" dirty="0" err="1">
                <a:latin typeface="Poppins" pitchFamily="2" charset="77"/>
                <a:cs typeface="Poppins" pitchFamily="2" charset="77"/>
              </a:rPr>
              <a:t>kunnen</a:t>
            </a:r>
            <a:r>
              <a:rPr lang="en-GB" sz="1100" dirty="0">
                <a:latin typeface="Poppins" pitchFamily="2" charset="77"/>
                <a:cs typeface="Poppins" pitchFamily="2" charset="77"/>
              </a:rPr>
              <a:t> </a:t>
            </a:r>
            <a:r>
              <a:rPr lang="en-GB" sz="1100" dirty="0" err="1">
                <a:latin typeface="Poppins" pitchFamily="2" charset="77"/>
                <a:cs typeface="Poppins" pitchFamily="2" charset="77"/>
              </a:rPr>
              <a:t>blijven</a:t>
            </a:r>
            <a:r>
              <a:rPr lang="en-GB" sz="1100" dirty="0">
                <a:latin typeface="Poppins" pitchFamily="2" charset="77"/>
                <a:cs typeface="Poppins" pitchFamily="2" charset="77"/>
              </a:rPr>
              <a:t> </a:t>
            </a:r>
            <a:r>
              <a:rPr lang="en-GB" sz="1100" dirty="0" err="1">
                <a:latin typeface="Poppins" pitchFamily="2" charset="77"/>
                <a:cs typeface="Poppins" pitchFamily="2" charset="77"/>
              </a:rPr>
              <a:t>verbeteren</a:t>
            </a:r>
            <a:r>
              <a:rPr lang="en-GB" sz="1100" dirty="0">
                <a:latin typeface="Poppins" pitchFamily="2" charset="77"/>
                <a:cs typeface="Poppins" pitchFamily="2" charset="77"/>
              </a:rPr>
              <a:t>. </a:t>
            </a:r>
          </a:p>
          <a:p>
            <a:pPr marL="0" indent="0">
              <a:buNone/>
            </a:pPr>
            <a:endParaRPr lang="en-GB" sz="1400" dirty="0">
              <a:latin typeface="Poppins" pitchFamily="2" charset="77"/>
              <a:cs typeface="Poppins" pitchFamily="2" charset="77"/>
            </a:endParaRPr>
          </a:p>
        </p:txBody>
      </p:sp>
    </p:spTree>
    <p:extLst>
      <p:ext uri="{BB962C8B-B14F-4D97-AF65-F5344CB8AC3E}">
        <p14:creationId xmlns:p14="http://schemas.microsoft.com/office/powerpoint/2010/main" val="336176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D36-174C-D18D-BCAB-8F6BD0797FA7}"/>
              </a:ext>
            </a:extLst>
          </p:cNvPr>
          <p:cNvSpPr>
            <a:spLocks noGrp="1"/>
          </p:cNvSpPr>
          <p:nvPr>
            <p:ph type="title"/>
          </p:nvPr>
        </p:nvSpPr>
        <p:spPr/>
        <p:txBody>
          <a:bodyPr/>
          <a:lstStyle/>
          <a:p>
            <a:r>
              <a:rPr lang="nl-NL" dirty="0"/>
              <a:t>Projecttitel + Regio + Organisatienaam</a:t>
            </a:r>
            <a:endParaRPr lang="en-NL" dirty="0"/>
          </a:p>
        </p:txBody>
      </p:sp>
      <p:sp>
        <p:nvSpPr>
          <p:cNvPr id="4" name="Title 1">
            <a:extLst>
              <a:ext uri="{FF2B5EF4-FFF2-40B4-BE49-F238E27FC236}">
                <a16:creationId xmlns:a16="http://schemas.microsoft.com/office/drawing/2014/main" id="{B13DED31-8C93-0D4D-C49F-C4FC9634DDD2}"/>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7" name="Title 1">
            <a:extLst>
              <a:ext uri="{FF2B5EF4-FFF2-40B4-BE49-F238E27FC236}">
                <a16:creationId xmlns:a16="http://schemas.microsoft.com/office/drawing/2014/main" id="{9D76B350-1DAF-86CC-EED2-BF02B6C82A86}"/>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3.1: </a:t>
            </a:r>
            <a:r>
              <a:rPr lang="nl-NL" sz="2800" dirty="0"/>
              <a:t>Wat is er veranderd in de zorg?</a:t>
            </a:r>
            <a:endParaRPr lang="en-NL" sz="2800" dirty="0"/>
          </a:p>
        </p:txBody>
      </p:sp>
      <p:sp>
        <p:nvSpPr>
          <p:cNvPr id="10" name="Content Placeholder 2">
            <a:extLst>
              <a:ext uri="{FF2B5EF4-FFF2-40B4-BE49-F238E27FC236}">
                <a16:creationId xmlns:a16="http://schemas.microsoft.com/office/drawing/2014/main" id="{D20DFA58-C249-7D9E-80BE-93CFD0262983}"/>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rPr>
              <a:t>"Het was fijn dat mijn huisarts, coördinator en andere begeleiders allemaal op de hoogte waren. Ik hoefde mijn verhaal niet steeds opnieuw te doen en voelde me echt gezien."</a:t>
            </a:r>
            <a:endParaRPr lang="en-NL"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13D5EA46-E052-0088-C4CF-700EC3FF6E89}"/>
              </a:ext>
            </a:extLst>
          </p:cNvPr>
          <p:cNvSpPr txBox="1">
            <a:spLocks/>
          </p:cNvSpPr>
          <p:nvPr/>
        </p:nvSpPr>
        <p:spPr>
          <a:xfrm>
            <a:off x="359997" y="1825627"/>
            <a:ext cx="3599999" cy="432000"/>
          </a:xfrm>
          <a:prstGeom prst="rect">
            <a:avLst/>
          </a:prstGeom>
          <a:solidFill>
            <a:srgbClr val="FFB22B"/>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Vóór het project</a:t>
            </a:r>
          </a:p>
        </p:txBody>
      </p:sp>
      <p:sp>
        <p:nvSpPr>
          <p:cNvPr id="28" name="Content Placeholder 2">
            <a:extLst>
              <a:ext uri="{FF2B5EF4-FFF2-40B4-BE49-F238E27FC236}">
                <a16:creationId xmlns:a16="http://schemas.microsoft.com/office/drawing/2014/main" id="{FB11F838-965D-DA39-DFE2-7F56C5B3E48C}"/>
              </a:ext>
            </a:extLst>
          </p:cNvPr>
          <p:cNvSpPr txBox="1">
            <a:spLocks/>
          </p:cNvSpPr>
          <p:nvPr/>
        </p:nvSpPr>
        <p:spPr>
          <a:xfrm>
            <a:off x="359998" y="2257200"/>
            <a:ext cx="3600000" cy="3945892"/>
          </a:xfrm>
          <a:prstGeom prst="rect">
            <a:avLst/>
          </a:prstGeom>
          <a:solidFill>
            <a:schemeClr val="bg1"/>
          </a:solidFill>
        </p:spPr>
        <p:txBody>
          <a:bodyPr vert="horz" lIns="180000" tIns="180000" rIns="180000" bIns="180000" numCol="1" spcCol="36000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nl-NL" dirty="0"/>
              <a:t>versnipperd GLI-aanbod</a:t>
            </a:r>
          </a:p>
          <a:p>
            <a:pPr lvl="0"/>
            <a:r>
              <a:rPr lang="nl-NL" dirty="0"/>
              <a:t>geen centrale coördinatie </a:t>
            </a:r>
          </a:p>
          <a:p>
            <a:pPr lvl="0"/>
            <a:r>
              <a:rPr lang="nl-NL" dirty="0"/>
              <a:t>inefficiënt en onoverzichtelijk verwijsproces</a:t>
            </a:r>
          </a:p>
          <a:p>
            <a:pPr lvl="0"/>
            <a:r>
              <a:rPr lang="nl-NL" dirty="0"/>
              <a:t>beperkte samenwerking tussen zorg en sociaal domein</a:t>
            </a:r>
          </a:p>
          <a:p>
            <a:pPr lvl="0"/>
            <a:r>
              <a:rPr lang="nl-NL" dirty="0"/>
              <a:t>weinig monitoring en data inzicht</a:t>
            </a:r>
          </a:p>
          <a:p>
            <a:pPr lvl="0"/>
            <a:r>
              <a:rPr lang="nl-NL" dirty="0"/>
              <a:t>hoge uitval van patiënten</a:t>
            </a:r>
          </a:p>
        </p:txBody>
      </p:sp>
      <p:sp>
        <p:nvSpPr>
          <p:cNvPr id="49" name="Content Placeholder 2">
            <a:extLst>
              <a:ext uri="{FF2B5EF4-FFF2-40B4-BE49-F238E27FC236}">
                <a16:creationId xmlns:a16="http://schemas.microsoft.com/office/drawing/2014/main" id="{E944F85E-3475-BE45-99A4-757A0016AF46}"/>
              </a:ext>
            </a:extLst>
          </p:cNvPr>
          <p:cNvSpPr txBox="1">
            <a:spLocks/>
          </p:cNvSpPr>
          <p:nvPr/>
        </p:nvSpPr>
        <p:spPr>
          <a:xfrm>
            <a:off x="4323640" y="1825625"/>
            <a:ext cx="3600000" cy="432000"/>
          </a:xfrm>
          <a:prstGeom prst="rect">
            <a:avLst/>
          </a:prstGeom>
          <a:solidFill>
            <a:srgbClr val="20CC78"/>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Ná het project</a:t>
            </a:r>
          </a:p>
        </p:txBody>
      </p:sp>
      <p:sp>
        <p:nvSpPr>
          <p:cNvPr id="50" name="Content Placeholder 2">
            <a:extLst>
              <a:ext uri="{FF2B5EF4-FFF2-40B4-BE49-F238E27FC236}">
                <a16:creationId xmlns:a16="http://schemas.microsoft.com/office/drawing/2014/main" id="{4A6DC375-6B62-8FD7-B018-EAE48DCD3141}"/>
              </a:ext>
            </a:extLst>
          </p:cNvPr>
          <p:cNvSpPr txBox="1">
            <a:spLocks/>
          </p:cNvSpPr>
          <p:nvPr/>
        </p:nvSpPr>
        <p:spPr>
          <a:xfrm>
            <a:off x="4323640" y="2257624"/>
            <a:ext cx="3600000" cy="3945467"/>
          </a:xfrm>
          <a:prstGeom prst="rect">
            <a:avLst/>
          </a:prstGeom>
          <a:solidFill>
            <a:schemeClr val="bg1"/>
          </a:solidFill>
        </p:spPr>
        <p:txBody>
          <a:bodyPr vert="horz" lIns="180000" tIns="180000" rIns="180000" bIns="180000" numCol="1" spcCol="36000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nl-NL" dirty="0"/>
              <a:t>centrale coördinatie via gemeentelijke GLI-coördinator</a:t>
            </a:r>
          </a:p>
          <a:p>
            <a:pPr lvl="0"/>
            <a:r>
              <a:rPr lang="nl-NL" dirty="0"/>
              <a:t>één duidelijk en regionaal georganiseerd GLI-aanbod</a:t>
            </a:r>
          </a:p>
          <a:p>
            <a:pPr lvl="0"/>
            <a:r>
              <a:rPr lang="nl-NL" dirty="0"/>
              <a:t>efficiënt en digitaal ondersteund verwijsproces via Monter</a:t>
            </a:r>
          </a:p>
          <a:p>
            <a:pPr lvl="0"/>
            <a:r>
              <a:rPr lang="nl-NL" dirty="0"/>
              <a:t>betere samenwerking tussen zorg, welzijn en gemeenten</a:t>
            </a:r>
          </a:p>
          <a:p>
            <a:pPr lvl="0"/>
            <a:r>
              <a:rPr lang="nl-NL" dirty="0" err="1"/>
              <a:t>realtime</a:t>
            </a:r>
            <a:r>
              <a:rPr lang="nl-NL" dirty="0"/>
              <a:t> monitoring van resultaten en voortgang</a:t>
            </a:r>
          </a:p>
          <a:p>
            <a:pPr lvl="0"/>
            <a:r>
              <a:rPr lang="nl-NL" dirty="0"/>
              <a:t>meer maatwerk en lagere uitval</a:t>
            </a:r>
          </a:p>
        </p:txBody>
      </p:sp>
    </p:spTree>
    <p:extLst>
      <p:ext uri="{BB962C8B-B14F-4D97-AF65-F5344CB8AC3E}">
        <p14:creationId xmlns:p14="http://schemas.microsoft.com/office/powerpoint/2010/main" val="421843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968FD-B5A4-0FD1-CDD0-3914F6D47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C6EA9-5104-182F-2672-5DA51D8BCE66}"/>
              </a:ext>
            </a:extLst>
          </p:cNvPr>
          <p:cNvSpPr>
            <a:spLocks noGrp="1"/>
          </p:cNvSpPr>
          <p:nvPr>
            <p:ph type="title"/>
          </p:nvPr>
        </p:nvSpPr>
        <p:spPr/>
        <p:txBody>
          <a:bodyPr/>
          <a:lstStyle/>
          <a:p>
            <a:r>
              <a:rPr lang="nl-NL" dirty="0"/>
              <a:t>Projecttitel + Regio + Organisatienaam</a:t>
            </a:r>
            <a:endParaRPr lang="en-NL" dirty="0"/>
          </a:p>
        </p:txBody>
      </p:sp>
      <p:sp>
        <p:nvSpPr>
          <p:cNvPr id="4" name="Title 1">
            <a:extLst>
              <a:ext uri="{FF2B5EF4-FFF2-40B4-BE49-F238E27FC236}">
                <a16:creationId xmlns:a16="http://schemas.microsoft.com/office/drawing/2014/main" id="{D5DBA591-73B2-FC6F-91E4-B3C23F869FCE}"/>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7" name="Title 1">
            <a:extLst>
              <a:ext uri="{FF2B5EF4-FFF2-40B4-BE49-F238E27FC236}">
                <a16:creationId xmlns:a16="http://schemas.microsoft.com/office/drawing/2014/main" id="{130A3525-0235-4C83-D5B9-BD8FBDF667A7}"/>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3.2: </a:t>
            </a:r>
            <a:r>
              <a:rPr lang="nl-NL" sz="2800" dirty="0"/>
              <a:t>Wat is er veranderd in de zorg?</a:t>
            </a:r>
            <a:endParaRPr lang="en-NL" sz="2800" dirty="0"/>
          </a:p>
        </p:txBody>
      </p:sp>
      <p:sp>
        <p:nvSpPr>
          <p:cNvPr id="10" name="Content Placeholder 2">
            <a:extLst>
              <a:ext uri="{FF2B5EF4-FFF2-40B4-BE49-F238E27FC236}">
                <a16:creationId xmlns:a16="http://schemas.microsoft.com/office/drawing/2014/main" id="{AE007E10-9D3B-DE2F-5394-FDE4EA1390BC}"/>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rPr>
              <a:t>"De samenwerking binnen de GLI is echt verbeterd. Door de inzet van een centrale coördinator en het gebruik van Monter Leefstijl hebben we beter overzicht, sneller contact met andere zorgverleners en kunnen we patiënten gerichter ondersteunen. Dat scheelt tijd én verhoogt de kwaliteit van zorg."</a:t>
            </a:r>
            <a:endParaRPr lang="en-NL" sz="1800" dirty="0">
              <a:solidFill>
                <a:schemeClr val="bg1"/>
              </a:solidFill>
              <a:latin typeface="Poppins" pitchFamily="2" charset="77"/>
              <a:cs typeface="Poppins" pitchFamily="2" charset="77"/>
            </a:endParaRPr>
          </a:p>
        </p:txBody>
      </p:sp>
      <p:sp>
        <p:nvSpPr>
          <p:cNvPr id="39" name="Content Placeholder 2">
            <a:extLst>
              <a:ext uri="{FF2B5EF4-FFF2-40B4-BE49-F238E27FC236}">
                <a16:creationId xmlns:a16="http://schemas.microsoft.com/office/drawing/2014/main" id="{6FABB636-1B57-A75F-4E7F-E49E8950BC9A}"/>
              </a:ext>
            </a:extLst>
          </p:cNvPr>
          <p:cNvSpPr txBox="1">
            <a:spLocks/>
          </p:cNvSpPr>
          <p:nvPr/>
        </p:nvSpPr>
        <p:spPr>
          <a:xfrm>
            <a:off x="4884816" y="1825198"/>
            <a:ext cx="2918752" cy="432000"/>
          </a:xfrm>
          <a:prstGeom prst="rect">
            <a:avLst/>
          </a:prstGeom>
          <a:solidFill>
            <a:srgbClr val="7A40F2"/>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Wat heeft de samenwerking opgeleverd</a:t>
            </a:r>
          </a:p>
        </p:txBody>
      </p:sp>
      <p:sp>
        <p:nvSpPr>
          <p:cNvPr id="40" name="Content Placeholder 2">
            <a:extLst>
              <a:ext uri="{FF2B5EF4-FFF2-40B4-BE49-F238E27FC236}">
                <a16:creationId xmlns:a16="http://schemas.microsoft.com/office/drawing/2014/main" id="{A76184E7-C2CB-1387-A238-342A02D30BD5}"/>
              </a:ext>
            </a:extLst>
          </p:cNvPr>
          <p:cNvSpPr txBox="1">
            <a:spLocks/>
          </p:cNvSpPr>
          <p:nvPr/>
        </p:nvSpPr>
        <p:spPr>
          <a:xfrm>
            <a:off x="4884816" y="2257198"/>
            <a:ext cx="2918751" cy="3760543"/>
          </a:xfrm>
          <a:prstGeom prst="rect">
            <a:avLst/>
          </a:prstGeom>
          <a:solidFill>
            <a:schemeClr val="bg1"/>
          </a:solidFill>
        </p:spPr>
        <p:txBody>
          <a:bodyPr vert="horz" lIns="180000" tIns="180000" rIns="180000" bIns="18000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Betere afstemming tussen disciplines</a:t>
            </a:r>
          </a:p>
          <a:p>
            <a:r>
              <a:rPr lang="nl-NL" sz="1400" dirty="0">
                <a:latin typeface="Poppins" pitchFamily="2" charset="77"/>
                <a:cs typeface="Poppins" pitchFamily="2" charset="77"/>
              </a:rPr>
              <a:t>Snellere en passende plaatsing van de patiënten</a:t>
            </a:r>
          </a:p>
          <a:p>
            <a:r>
              <a:rPr lang="nl-NL" sz="1400" dirty="0">
                <a:latin typeface="Poppins" pitchFamily="2" charset="77"/>
                <a:cs typeface="Poppins" pitchFamily="2" charset="77"/>
              </a:rPr>
              <a:t>Minder uitval</a:t>
            </a:r>
          </a:p>
          <a:p>
            <a:r>
              <a:rPr lang="nl-NL" sz="1400" dirty="0">
                <a:latin typeface="Poppins" pitchFamily="2" charset="77"/>
                <a:cs typeface="Poppins" pitchFamily="2" charset="77"/>
              </a:rPr>
              <a:t>Meer verwijzingen</a:t>
            </a:r>
          </a:p>
          <a:p>
            <a:r>
              <a:rPr lang="nl-NL" sz="1400" dirty="0">
                <a:latin typeface="Poppins" pitchFamily="2" charset="77"/>
                <a:cs typeface="Poppins" pitchFamily="2" charset="77"/>
              </a:rPr>
              <a:t>Triage filtert de “alleen gemotiveerde medicatie patiënten” eruit</a:t>
            </a:r>
          </a:p>
          <a:p>
            <a:r>
              <a:rPr lang="nl-NL" sz="1400" dirty="0">
                <a:latin typeface="Poppins" pitchFamily="2" charset="77"/>
                <a:cs typeface="Poppins" pitchFamily="2" charset="77"/>
              </a:rPr>
              <a:t>Hogere tevredenheid patiënten en GLI aanbieders</a:t>
            </a:r>
          </a:p>
          <a:p>
            <a:r>
              <a:rPr lang="nl-NL" sz="1400" dirty="0">
                <a:latin typeface="Poppins" pitchFamily="2" charset="77"/>
                <a:cs typeface="Poppins" pitchFamily="2" charset="77"/>
              </a:rPr>
              <a:t>Efficiëntere organisatie en minder </a:t>
            </a:r>
            <a:r>
              <a:rPr lang="nl-NL" sz="1400" dirty="0" err="1">
                <a:latin typeface="Poppins" pitchFamily="2" charset="77"/>
                <a:cs typeface="Poppins" pitchFamily="2" charset="77"/>
              </a:rPr>
              <a:t>admin</a:t>
            </a:r>
            <a:endParaRPr lang="nl-NL" sz="1400" dirty="0">
              <a:latin typeface="Poppins" pitchFamily="2" charset="77"/>
              <a:cs typeface="Poppins" pitchFamily="2" charset="77"/>
            </a:endParaRPr>
          </a:p>
          <a:p>
            <a:r>
              <a:rPr lang="nl-NL" sz="1400" dirty="0">
                <a:latin typeface="Poppins" pitchFamily="2" charset="77"/>
                <a:cs typeface="Poppins" pitchFamily="2" charset="77"/>
              </a:rPr>
              <a:t>Betere dataverzameling en kwaliteitsbewaking</a:t>
            </a:r>
            <a:endParaRPr lang="en-NL" sz="1400" dirty="0">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9ED3FB91-8057-B4E1-BD51-76838E8ED1D1}"/>
              </a:ext>
            </a:extLst>
          </p:cNvPr>
          <p:cNvSpPr txBox="1">
            <a:spLocks/>
          </p:cNvSpPr>
          <p:nvPr/>
        </p:nvSpPr>
        <p:spPr>
          <a:xfrm>
            <a:off x="360000" y="1825625"/>
            <a:ext cx="4096386"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Hoe ziet de samenwerking (keten) eruit?</a:t>
            </a:r>
            <a:endParaRPr lang="en-NL" sz="1400" dirty="0">
              <a:solidFill>
                <a:schemeClr val="bg1"/>
              </a:solidFill>
              <a:latin typeface="Poppins" pitchFamily="2" charset="77"/>
              <a:cs typeface="Poppins" pitchFamily="2" charset="77"/>
            </a:endParaRPr>
          </a:p>
        </p:txBody>
      </p:sp>
      <p:sp>
        <p:nvSpPr>
          <p:cNvPr id="5" name="Content Placeholder 2">
            <a:extLst>
              <a:ext uri="{FF2B5EF4-FFF2-40B4-BE49-F238E27FC236}">
                <a16:creationId xmlns:a16="http://schemas.microsoft.com/office/drawing/2014/main" id="{A45AFE86-5F91-7460-F0A8-F6E2C41F21FA}"/>
              </a:ext>
            </a:extLst>
          </p:cNvPr>
          <p:cNvSpPr txBox="1">
            <a:spLocks/>
          </p:cNvSpPr>
          <p:nvPr/>
        </p:nvSpPr>
        <p:spPr>
          <a:xfrm>
            <a:off x="360000" y="2257197"/>
            <a:ext cx="4096386" cy="3760543"/>
          </a:xfrm>
          <a:prstGeom prst="rect">
            <a:avLst/>
          </a:prstGeom>
          <a:solidFill>
            <a:schemeClr val="bg1"/>
          </a:solid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De keten bestaat uit:</a:t>
            </a:r>
          </a:p>
          <a:p>
            <a:r>
              <a:rPr lang="nl-NL" sz="1400" dirty="0">
                <a:latin typeface="Poppins" pitchFamily="2" charset="77"/>
                <a:cs typeface="Poppins" pitchFamily="2" charset="77"/>
              </a:rPr>
              <a:t>Huisartsen en POH (verwijzers)</a:t>
            </a:r>
          </a:p>
          <a:p>
            <a:r>
              <a:rPr lang="nl-NL" sz="1400" dirty="0">
                <a:latin typeface="Poppins" pitchFamily="2" charset="77"/>
                <a:cs typeface="Poppins" pitchFamily="2" charset="77"/>
              </a:rPr>
              <a:t>GLI coördinatie</a:t>
            </a:r>
          </a:p>
          <a:p>
            <a:r>
              <a:rPr lang="nl-NL" sz="1400" dirty="0">
                <a:latin typeface="Poppins" pitchFamily="2" charset="77"/>
                <a:cs typeface="Poppins" pitchFamily="2" charset="77"/>
              </a:rPr>
              <a:t>GLI aanbieders (LC, Diëtist en fysio)</a:t>
            </a:r>
          </a:p>
          <a:p>
            <a:r>
              <a:rPr lang="nl-NL" sz="1400" dirty="0">
                <a:latin typeface="Poppins" pitchFamily="2" charset="77"/>
                <a:cs typeface="Poppins" pitchFamily="2" charset="77"/>
              </a:rPr>
              <a:t>Sociaal domein (Beweegcoaches, welzijnswerkers)</a:t>
            </a:r>
          </a:p>
          <a:p>
            <a:pPr marL="0" indent="0">
              <a:buNone/>
            </a:pPr>
            <a:r>
              <a:rPr lang="nl-NL" sz="1400" dirty="0">
                <a:latin typeface="Poppins" pitchFamily="2" charset="77"/>
                <a:cs typeface="Poppins" pitchFamily="2" charset="77"/>
              </a:rPr>
              <a:t>Werkwijze:</a:t>
            </a:r>
          </a:p>
          <a:p>
            <a:r>
              <a:rPr lang="nl-NL" sz="1400" dirty="0">
                <a:latin typeface="Poppins" pitchFamily="2" charset="77"/>
                <a:cs typeface="Poppins" pitchFamily="2" charset="77"/>
              </a:rPr>
              <a:t>Verwijzing via </a:t>
            </a:r>
            <a:r>
              <a:rPr lang="nl-NL" sz="1400" dirty="0" err="1">
                <a:latin typeface="Poppins" pitchFamily="2" charset="77"/>
                <a:cs typeface="Poppins" pitchFamily="2" charset="77"/>
              </a:rPr>
              <a:t>VipLive</a:t>
            </a:r>
            <a:r>
              <a:rPr lang="nl-NL" sz="1400" dirty="0">
                <a:latin typeface="Poppins" pitchFamily="2" charset="77"/>
                <a:cs typeface="Poppins" pitchFamily="2" charset="77"/>
              </a:rPr>
              <a:t>-&gt; gekoppeld aan Monter</a:t>
            </a:r>
          </a:p>
          <a:p>
            <a:r>
              <a:rPr lang="nl-NL" sz="1400" dirty="0">
                <a:latin typeface="Poppins" pitchFamily="2" charset="77"/>
                <a:cs typeface="Poppins" pitchFamily="2" charset="77"/>
              </a:rPr>
              <a:t>Triage GLI-coördinator</a:t>
            </a:r>
          </a:p>
          <a:p>
            <a:r>
              <a:rPr lang="nl-NL" sz="1400" dirty="0">
                <a:latin typeface="Poppins" pitchFamily="2" charset="77"/>
                <a:cs typeface="Poppins" pitchFamily="2" charset="77"/>
              </a:rPr>
              <a:t>Plaatsing in passend traject of doorverwijzing naar sociaal domein</a:t>
            </a:r>
          </a:p>
          <a:p>
            <a:r>
              <a:rPr lang="nl-NL" sz="1400" dirty="0">
                <a:latin typeface="Poppins" pitchFamily="2" charset="77"/>
                <a:cs typeface="Poppins" pitchFamily="2" charset="77"/>
              </a:rPr>
              <a:t>Monitoring en communicatie via Monter met alle GLI aanbieders, verwijzers en patiënten</a:t>
            </a:r>
            <a:endParaRPr lang="en-NL" sz="1400" dirty="0">
              <a:latin typeface="Poppins" pitchFamily="2" charset="77"/>
              <a:cs typeface="Poppins" pitchFamily="2" charset="77"/>
            </a:endParaRPr>
          </a:p>
        </p:txBody>
      </p:sp>
    </p:spTree>
    <p:extLst>
      <p:ext uri="{BB962C8B-B14F-4D97-AF65-F5344CB8AC3E}">
        <p14:creationId xmlns:p14="http://schemas.microsoft.com/office/powerpoint/2010/main" val="286804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3D8DE-F1F7-797C-6E25-90DBF4E08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3D67E-2CFE-525D-5E6C-D82AB5BB9A68}"/>
              </a:ext>
            </a:extLst>
          </p:cNvPr>
          <p:cNvSpPr>
            <a:spLocks noGrp="1"/>
          </p:cNvSpPr>
          <p:nvPr>
            <p:ph type="title"/>
          </p:nvPr>
        </p:nvSpPr>
        <p:spPr/>
        <p:txBody>
          <a:bodyPr/>
          <a:lstStyle/>
          <a:p>
            <a:r>
              <a:rPr lang="nl-NL" dirty="0"/>
              <a:t>Projecttitel + Regio + Organisatienaam</a:t>
            </a:r>
            <a:endParaRPr lang="en-NL" dirty="0"/>
          </a:p>
        </p:txBody>
      </p:sp>
      <p:sp>
        <p:nvSpPr>
          <p:cNvPr id="4" name="Title 1">
            <a:extLst>
              <a:ext uri="{FF2B5EF4-FFF2-40B4-BE49-F238E27FC236}">
                <a16:creationId xmlns:a16="http://schemas.microsoft.com/office/drawing/2014/main" id="{95D6F326-0DD9-A195-EF2B-DDBC83A485BE}"/>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7" name="Title 1">
            <a:extLst>
              <a:ext uri="{FF2B5EF4-FFF2-40B4-BE49-F238E27FC236}">
                <a16:creationId xmlns:a16="http://schemas.microsoft.com/office/drawing/2014/main" id="{A9EB0837-0472-0F6F-A9DB-F12B8D8B731D}"/>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4: </a:t>
            </a:r>
            <a:r>
              <a:rPr lang="nl-NL" sz="2800" dirty="0"/>
              <a:t>Welke stappen hebben jullie gezet (methode)?</a:t>
            </a:r>
            <a:endParaRPr lang="en-NL" sz="2800" dirty="0"/>
          </a:p>
        </p:txBody>
      </p:sp>
      <p:sp>
        <p:nvSpPr>
          <p:cNvPr id="10" name="Content Placeholder 2">
            <a:extLst>
              <a:ext uri="{FF2B5EF4-FFF2-40B4-BE49-F238E27FC236}">
                <a16:creationId xmlns:a16="http://schemas.microsoft.com/office/drawing/2014/main" id="{7F2924FD-50D4-6BB4-EB93-959C6A783809}"/>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chemeClr val="bg1"/>
                </a:solidFill>
              </a:rPr>
              <a:t>"Waar we voorheen langs elkaar werkten, hebben we nu echt één gezamenlijke aanpak. De lijnen tussen zorg en het sociaal domein zijn korter geworden, waardoor we patiënten beter kunnen begeleiden en vasthouden in het traject."</a:t>
            </a:r>
            <a:endParaRPr lang="en-NL" sz="2000"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29FAECEE-B82D-8FDE-A3C7-80ABA702660F}"/>
              </a:ext>
            </a:extLst>
          </p:cNvPr>
          <p:cNvSpPr txBox="1">
            <a:spLocks/>
          </p:cNvSpPr>
          <p:nvPr/>
        </p:nvSpPr>
        <p:spPr>
          <a:xfrm>
            <a:off x="359999" y="1825625"/>
            <a:ext cx="7554289" cy="432000"/>
          </a:xfrm>
          <a:prstGeom prst="rect">
            <a:avLst/>
          </a:prstGeom>
          <a:solidFill>
            <a:srgbClr val="FFB22B"/>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Hoe hebben jullie het project aangepakt?</a:t>
            </a:r>
            <a:endParaRPr lang="en-NL" sz="1400" dirty="0">
              <a:solidFill>
                <a:schemeClr val="bg1"/>
              </a:solidFill>
              <a:latin typeface="Poppins" pitchFamily="2" charset="77"/>
              <a:cs typeface="Poppins" pitchFamily="2" charset="77"/>
            </a:endParaRPr>
          </a:p>
        </p:txBody>
      </p:sp>
      <p:sp>
        <p:nvSpPr>
          <p:cNvPr id="5" name="Content Placeholder 2">
            <a:extLst>
              <a:ext uri="{FF2B5EF4-FFF2-40B4-BE49-F238E27FC236}">
                <a16:creationId xmlns:a16="http://schemas.microsoft.com/office/drawing/2014/main" id="{884D5742-4FC0-E360-F837-C6686CEACD93}"/>
              </a:ext>
            </a:extLst>
          </p:cNvPr>
          <p:cNvSpPr txBox="1">
            <a:spLocks/>
          </p:cNvSpPr>
          <p:nvPr/>
        </p:nvSpPr>
        <p:spPr>
          <a:xfrm>
            <a:off x="360000" y="2257197"/>
            <a:ext cx="7554290" cy="3760543"/>
          </a:xfrm>
          <a:prstGeom prst="rect">
            <a:avLst/>
          </a:prstGeom>
          <a:solidFill>
            <a:schemeClr val="bg1"/>
          </a:solidFill>
        </p:spPr>
        <p:txBody>
          <a:bodyPr vert="horz" lIns="180000" tIns="180000" rIns="180000" bIns="18000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De aanpak bestond uit gefaseerde implementatie door eerst knelpunten in kaart te brengen en ervaringen van de afgelopen 4 jaar uit Veenendaal en </a:t>
            </a:r>
            <a:r>
              <a:rPr lang="nl-NL" sz="1400" dirty="0" err="1">
                <a:latin typeface="Poppins" pitchFamily="2" charset="77"/>
                <a:cs typeface="Poppins" pitchFamily="2" charset="77"/>
              </a:rPr>
              <a:t>Zuid-holland</a:t>
            </a:r>
            <a:r>
              <a:rPr lang="nl-NL" sz="1400" dirty="0">
                <a:latin typeface="Poppins" pitchFamily="2" charset="77"/>
                <a:cs typeface="Poppins" pitchFamily="2" charset="77"/>
              </a:rPr>
              <a:t>-zuid mee te nemen. Daarin is de ontwikkeling van de GLI nieuwe stijl ontstaan, bepaald welke GLI coördinatoren aan de slag gingen en inrichting van het </a:t>
            </a:r>
            <a:r>
              <a:rPr lang="nl-NL" sz="1400" dirty="0" err="1">
                <a:latin typeface="Poppins" pitchFamily="2" charset="77"/>
                <a:cs typeface="Poppins" pitchFamily="2" charset="77"/>
              </a:rPr>
              <a:t>epd</a:t>
            </a:r>
            <a:r>
              <a:rPr lang="nl-NL" sz="1400" dirty="0">
                <a:latin typeface="Poppins" pitchFamily="2" charset="77"/>
                <a:cs typeface="Poppins" pitchFamily="2" charset="77"/>
              </a:rPr>
              <a:t> systeem Monter. Daarbij zijn alle stakeholders betrokken door het organiseren van een netwerkbijeenkomst. </a:t>
            </a:r>
          </a:p>
          <a:p>
            <a:pPr marL="0" indent="0">
              <a:buNone/>
            </a:pPr>
            <a:endParaRPr lang="nl-NL" sz="1400" dirty="0">
              <a:latin typeface="Poppins" pitchFamily="2" charset="77"/>
              <a:cs typeface="Poppins" pitchFamily="2" charset="77"/>
            </a:endParaRPr>
          </a:p>
          <a:p>
            <a:pPr marL="0" indent="0">
              <a:buNone/>
            </a:pPr>
            <a:r>
              <a:rPr lang="nl-NL" sz="1400" dirty="0">
                <a:latin typeface="Poppins" pitchFamily="2" charset="77"/>
                <a:cs typeface="Poppins" pitchFamily="2" charset="77"/>
              </a:rPr>
              <a:t>Stappen implementatie </a:t>
            </a:r>
          </a:p>
          <a:p>
            <a:r>
              <a:rPr lang="nl-NL" sz="1400" dirty="0">
                <a:latin typeface="Poppins" pitchFamily="2" charset="77"/>
                <a:cs typeface="Poppins" pitchFamily="2" charset="77"/>
              </a:rPr>
              <a:t>Technische inrichting Monter</a:t>
            </a:r>
          </a:p>
          <a:p>
            <a:r>
              <a:rPr lang="nl-NL" sz="1400" dirty="0">
                <a:latin typeface="Poppins" pitchFamily="2" charset="77"/>
                <a:cs typeface="Poppins" pitchFamily="2" charset="77"/>
              </a:rPr>
              <a:t>Startbijeenkomst</a:t>
            </a:r>
          </a:p>
          <a:p>
            <a:r>
              <a:rPr lang="nl-NL" sz="1400" dirty="0">
                <a:latin typeface="Poppins" pitchFamily="2" charset="77"/>
                <a:cs typeface="Poppins" pitchFamily="2" charset="77"/>
              </a:rPr>
              <a:t>Uitrol per gemeente</a:t>
            </a:r>
          </a:p>
          <a:p>
            <a:r>
              <a:rPr lang="nl-NL" sz="1400" dirty="0">
                <a:latin typeface="Poppins" pitchFamily="2" charset="77"/>
                <a:cs typeface="Poppins" pitchFamily="2" charset="77"/>
              </a:rPr>
              <a:t>Inzet GLI coördinatoren</a:t>
            </a:r>
          </a:p>
          <a:p>
            <a:r>
              <a:rPr lang="nl-NL" sz="1400" dirty="0">
                <a:latin typeface="Poppins" pitchFamily="2" charset="77"/>
                <a:cs typeface="Poppins" pitchFamily="2" charset="77"/>
              </a:rPr>
              <a:t>Monitoring via Monter (aantal verwijzingen, registratie van zorgactiviteiten en declaratie)</a:t>
            </a:r>
          </a:p>
          <a:p>
            <a:r>
              <a:rPr lang="nl-NL" sz="1400" dirty="0">
                <a:latin typeface="Poppins" pitchFamily="2" charset="77"/>
                <a:cs typeface="Poppins" pitchFamily="2" charset="77"/>
              </a:rPr>
              <a:t>Opschalen van GLI interventies</a:t>
            </a:r>
          </a:p>
          <a:p>
            <a:endParaRPr lang="nl-NL" sz="1400" dirty="0">
              <a:latin typeface="Poppins" pitchFamily="2" charset="77"/>
              <a:cs typeface="Poppins" pitchFamily="2" charset="77"/>
            </a:endParaRPr>
          </a:p>
        </p:txBody>
      </p:sp>
    </p:spTree>
    <p:extLst>
      <p:ext uri="{BB962C8B-B14F-4D97-AF65-F5344CB8AC3E}">
        <p14:creationId xmlns:p14="http://schemas.microsoft.com/office/powerpoint/2010/main" val="241465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74E5-15D7-8508-7A81-B4FC01A07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22775-40DE-2834-A873-CE762FBFC71C}"/>
              </a:ext>
            </a:extLst>
          </p:cNvPr>
          <p:cNvSpPr>
            <a:spLocks noGrp="1"/>
          </p:cNvSpPr>
          <p:nvPr>
            <p:ph type="title"/>
          </p:nvPr>
        </p:nvSpPr>
        <p:spPr/>
        <p:txBody>
          <a:bodyPr/>
          <a:lstStyle/>
          <a:p>
            <a:r>
              <a:rPr lang="nl-NL" dirty="0"/>
              <a:t>Projecttitel + Regio + Organisatienaam</a:t>
            </a:r>
            <a:endParaRPr lang="en-NL" dirty="0"/>
          </a:p>
        </p:txBody>
      </p:sp>
      <p:sp>
        <p:nvSpPr>
          <p:cNvPr id="4" name="Title 1">
            <a:extLst>
              <a:ext uri="{FF2B5EF4-FFF2-40B4-BE49-F238E27FC236}">
                <a16:creationId xmlns:a16="http://schemas.microsoft.com/office/drawing/2014/main" id="{0C70D8AA-8284-D3B2-7C37-80705CAEC6B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7" name="Title 1">
            <a:extLst>
              <a:ext uri="{FF2B5EF4-FFF2-40B4-BE49-F238E27FC236}">
                <a16:creationId xmlns:a16="http://schemas.microsoft.com/office/drawing/2014/main" id="{2F6373D6-3B13-4726-D522-3805980BC8C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5: </a:t>
            </a:r>
            <a:r>
              <a:rPr lang="nl-NL" sz="2800" dirty="0"/>
              <a:t>Wat werkte goed – en wat minder?</a:t>
            </a:r>
            <a:r>
              <a:rPr lang="en-NL" sz="2800" dirty="0">
                <a:effectLst/>
              </a:rPr>
              <a:t> </a:t>
            </a:r>
            <a:endParaRPr lang="en-NL" sz="2800" dirty="0"/>
          </a:p>
        </p:txBody>
      </p:sp>
      <p:sp>
        <p:nvSpPr>
          <p:cNvPr id="9" name="Content Placeholder 2">
            <a:extLst>
              <a:ext uri="{FF2B5EF4-FFF2-40B4-BE49-F238E27FC236}">
                <a16:creationId xmlns:a16="http://schemas.microsoft.com/office/drawing/2014/main" id="{AA0AA56C-5F55-E7AD-1366-C756B5002887}"/>
              </a:ext>
            </a:extLst>
          </p:cNvPr>
          <p:cNvSpPr txBox="1">
            <a:spLocks/>
          </p:cNvSpPr>
          <p:nvPr/>
        </p:nvSpPr>
        <p:spPr>
          <a:xfrm>
            <a:off x="360003" y="1825625"/>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Barrières</a:t>
            </a:r>
            <a:endParaRPr lang="en-NL" sz="1800" dirty="0">
              <a:solidFill>
                <a:schemeClr val="bg1"/>
              </a:solidFill>
              <a:latin typeface="Poppins" pitchFamily="2" charset="77"/>
              <a:cs typeface="Poppins" pitchFamily="2" charset="77"/>
            </a:endParaRPr>
          </a:p>
        </p:txBody>
      </p:sp>
      <p:sp>
        <p:nvSpPr>
          <p:cNvPr id="11" name="Content Placeholder 2">
            <a:extLst>
              <a:ext uri="{FF2B5EF4-FFF2-40B4-BE49-F238E27FC236}">
                <a16:creationId xmlns:a16="http://schemas.microsoft.com/office/drawing/2014/main" id="{A0BD01DF-B02D-6555-3C13-AFC4CAAD82F7}"/>
              </a:ext>
            </a:extLst>
          </p:cNvPr>
          <p:cNvSpPr txBox="1">
            <a:spLocks/>
          </p:cNvSpPr>
          <p:nvPr/>
        </p:nvSpPr>
        <p:spPr>
          <a:xfrm>
            <a:off x="4277413" y="1825625"/>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dirty="0">
                <a:solidFill>
                  <a:schemeClr val="bg1"/>
                </a:solidFill>
                <a:latin typeface="Poppins" pitchFamily="2" charset="77"/>
                <a:cs typeface="Poppins" pitchFamily="2" charset="77"/>
              </a:rPr>
              <a:t>Succesfactoren</a:t>
            </a:r>
          </a:p>
        </p:txBody>
      </p:sp>
      <p:sp>
        <p:nvSpPr>
          <p:cNvPr id="12" name="Content Placeholder 2">
            <a:extLst>
              <a:ext uri="{FF2B5EF4-FFF2-40B4-BE49-F238E27FC236}">
                <a16:creationId xmlns:a16="http://schemas.microsoft.com/office/drawing/2014/main" id="{041DD852-9D63-7793-C15B-B7651A0DD8D8}"/>
              </a:ext>
            </a:extLst>
          </p:cNvPr>
          <p:cNvSpPr txBox="1">
            <a:spLocks/>
          </p:cNvSpPr>
          <p:nvPr/>
        </p:nvSpPr>
        <p:spPr>
          <a:xfrm>
            <a:off x="360003" y="2365625"/>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Tijdens de netwerkbijeenkomst met stakeholders ontstond er weerstand bij een aantal GLI-aanbieders. Dit is opgelost door middel van individuele gesprekken.</a:t>
            </a:r>
          </a:p>
          <a:p>
            <a:r>
              <a:rPr lang="nl-NL" sz="1400" dirty="0" err="1">
                <a:latin typeface="Poppins" pitchFamily="2" charset="77"/>
                <a:cs typeface="Poppins" pitchFamily="2" charset="77"/>
              </a:rPr>
              <a:t>Viplive</a:t>
            </a:r>
            <a:r>
              <a:rPr lang="nl-NL" sz="1400" dirty="0">
                <a:latin typeface="Poppins" pitchFamily="2" charset="77"/>
                <a:cs typeface="Poppins" pitchFamily="2" charset="77"/>
              </a:rPr>
              <a:t> dossiers omzetten naar Monter, duurder langer en was complex</a:t>
            </a:r>
          </a:p>
          <a:p>
            <a:r>
              <a:rPr lang="nl-NL" sz="1400" dirty="0">
                <a:latin typeface="Poppins" pitchFamily="2" charset="77"/>
                <a:cs typeface="Poppins" pitchFamily="2" charset="77"/>
              </a:rPr>
              <a:t>Onduidelijkheid over rollen en verantwoordelijkheden in de beginfase bij de GLI aanbieders</a:t>
            </a:r>
            <a:endParaRPr lang="en-NL" sz="14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01E7A81D-F0D9-2F09-00A1-43731FAE587A}"/>
              </a:ext>
            </a:extLst>
          </p:cNvPr>
          <p:cNvSpPr txBox="1">
            <a:spLocks/>
          </p:cNvSpPr>
          <p:nvPr/>
        </p:nvSpPr>
        <p:spPr>
          <a:xfrm>
            <a:off x="4262322" y="2365624"/>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Sterke samenwerking met </a:t>
            </a:r>
            <a:r>
              <a:rPr lang="nl-NL" sz="1400" dirty="0" err="1">
                <a:latin typeface="Poppins" pitchFamily="2" charset="77"/>
                <a:cs typeface="Poppins" pitchFamily="2" charset="77"/>
              </a:rPr>
              <a:t>Menzis</a:t>
            </a:r>
            <a:r>
              <a:rPr lang="nl-NL" sz="1400" dirty="0">
                <a:latin typeface="Poppins" pitchFamily="2" charset="77"/>
                <a:cs typeface="Poppins" pitchFamily="2" charset="77"/>
              </a:rPr>
              <a:t> en ketenpartners</a:t>
            </a:r>
          </a:p>
          <a:p>
            <a:r>
              <a:rPr lang="nl-NL" sz="1400" dirty="0">
                <a:latin typeface="Poppins" pitchFamily="2" charset="77"/>
                <a:cs typeface="Poppins" pitchFamily="2" charset="77"/>
              </a:rPr>
              <a:t>Gebruik van Monter als ondersteunend systeem</a:t>
            </a:r>
          </a:p>
          <a:p>
            <a:r>
              <a:rPr lang="nl-NL" sz="1400" dirty="0">
                <a:latin typeface="Poppins" pitchFamily="2" charset="77"/>
                <a:cs typeface="Poppins" pitchFamily="2" charset="77"/>
              </a:rPr>
              <a:t>Ervaring en bewezen aanpak vanuit ESV is nu ook regionaal al te zien</a:t>
            </a:r>
          </a:p>
          <a:p>
            <a:r>
              <a:rPr lang="nl-NL" sz="1400" dirty="0">
                <a:latin typeface="Poppins" pitchFamily="2" charset="77"/>
                <a:cs typeface="Poppins" pitchFamily="2" charset="77"/>
              </a:rPr>
              <a:t>Duidelijke visie en regionale aanpak</a:t>
            </a:r>
            <a:endParaRPr lang="en-NL" sz="1400"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BEB8ADA6-F6FC-D9F9-F6F1-D72F23019AF1}"/>
              </a:ext>
            </a:extLst>
          </p:cNvPr>
          <p:cNvPicPr>
            <a:picLocks noChangeAspect="1"/>
          </p:cNvPicPr>
          <p:nvPr/>
        </p:nvPicPr>
        <p:blipFill>
          <a:blip r:embed="rId2"/>
          <a:stretch>
            <a:fillRect/>
          </a:stretch>
        </p:blipFill>
        <p:spPr>
          <a:xfrm>
            <a:off x="6503568" y="5208682"/>
            <a:ext cx="1036320" cy="1263015"/>
          </a:xfrm>
          <a:prstGeom prst="rect">
            <a:avLst/>
          </a:prstGeom>
        </p:spPr>
      </p:pic>
      <p:pic>
        <p:nvPicPr>
          <p:cNvPr id="20" name="Picture 19">
            <a:extLst>
              <a:ext uri="{FF2B5EF4-FFF2-40B4-BE49-F238E27FC236}">
                <a16:creationId xmlns:a16="http://schemas.microsoft.com/office/drawing/2014/main" id="{CC400D79-4E98-F753-49C5-B38FC7653C1A}"/>
              </a:ext>
            </a:extLst>
          </p:cNvPr>
          <p:cNvPicPr>
            <a:picLocks noChangeAspect="1"/>
          </p:cNvPicPr>
          <p:nvPr/>
        </p:nvPicPr>
        <p:blipFill>
          <a:blip r:embed="rId3"/>
          <a:stretch>
            <a:fillRect/>
          </a:stretch>
        </p:blipFill>
        <p:spPr>
          <a:xfrm>
            <a:off x="2612040" y="5351732"/>
            <a:ext cx="1198245" cy="1327785"/>
          </a:xfrm>
          <a:prstGeom prst="rect">
            <a:avLst/>
          </a:prstGeom>
        </p:spPr>
      </p:pic>
      <p:sp>
        <p:nvSpPr>
          <p:cNvPr id="14" name="Rechthoek 13">
            <a:extLst>
              <a:ext uri="{FF2B5EF4-FFF2-40B4-BE49-F238E27FC236}">
                <a16:creationId xmlns:a16="http://schemas.microsoft.com/office/drawing/2014/main" id="{14C7E281-80E8-329A-3DDF-56202F519206}"/>
              </a:ext>
            </a:extLst>
          </p:cNvPr>
          <p:cNvSpPr/>
          <p:nvPr/>
        </p:nvSpPr>
        <p:spPr>
          <a:xfrm>
            <a:off x="8231997" y="2365624"/>
            <a:ext cx="3600000" cy="37310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ontent Placeholder 2">
            <a:extLst>
              <a:ext uri="{FF2B5EF4-FFF2-40B4-BE49-F238E27FC236}">
                <a16:creationId xmlns:a16="http://schemas.microsoft.com/office/drawing/2014/main" id="{B848558D-3169-AEF0-9113-B50D9077A881}"/>
              </a:ext>
            </a:extLst>
          </p:cNvPr>
          <p:cNvSpPr txBox="1">
            <a:spLocks/>
          </p:cNvSpPr>
          <p:nvPr/>
        </p:nvSpPr>
        <p:spPr>
          <a:xfrm>
            <a:off x="8231997" y="1825625"/>
            <a:ext cx="3600000" cy="540000"/>
          </a:xfrm>
          <a:prstGeom prst="rect">
            <a:avLst/>
          </a:prstGeom>
          <a:solidFill>
            <a:srgbClr val="7A40F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Neveneffecten </a:t>
            </a:r>
            <a:endParaRPr lang="en-NL" sz="1800" dirty="0">
              <a:solidFill>
                <a:schemeClr val="bg1"/>
              </a:solidFill>
              <a:latin typeface="Poppins" pitchFamily="2" charset="77"/>
              <a:cs typeface="Poppins" pitchFamily="2" charset="77"/>
            </a:endParaRPr>
          </a:p>
        </p:txBody>
      </p:sp>
      <p:sp>
        <p:nvSpPr>
          <p:cNvPr id="16" name="Content Placeholder 2">
            <a:extLst>
              <a:ext uri="{FF2B5EF4-FFF2-40B4-BE49-F238E27FC236}">
                <a16:creationId xmlns:a16="http://schemas.microsoft.com/office/drawing/2014/main" id="{E8B6F108-651F-D73B-6F12-29C4AA0A24A7}"/>
              </a:ext>
            </a:extLst>
          </p:cNvPr>
          <p:cNvSpPr txBox="1">
            <a:spLocks/>
          </p:cNvSpPr>
          <p:nvPr/>
        </p:nvSpPr>
        <p:spPr>
          <a:xfrm>
            <a:off x="8212141" y="2405083"/>
            <a:ext cx="3600000" cy="3652115"/>
          </a:xfrm>
          <a:prstGeom prst="rect">
            <a:avLst/>
          </a:prstGeom>
          <a:noFill/>
        </p:spPr>
        <p:txBody>
          <a:bodyPr vert="horz" lIns="180000" tIns="180000" rIns="180000" bIns="180000" numCol="1" spcCol="36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Betere samenwerking tussen zorg en sociaal domein</a:t>
            </a:r>
          </a:p>
          <a:p>
            <a:r>
              <a:rPr lang="nl-NL" sz="1400" dirty="0">
                <a:latin typeface="Poppins" pitchFamily="2" charset="77"/>
                <a:cs typeface="Poppins" pitchFamily="2" charset="77"/>
              </a:rPr>
              <a:t>Meer inzicht in data en resultaten van de GLI</a:t>
            </a:r>
          </a:p>
          <a:p>
            <a:r>
              <a:rPr lang="nl-NL" sz="1400" dirty="0">
                <a:latin typeface="Poppins" pitchFamily="2" charset="77"/>
                <a:cs typeface="Poppins" pitchFamily="2" charset="77"/>
              </a:rPr>
              <a:t>Professionalisering van GLI-aanbieders</a:t>
            </a:r>
          </a:p>
          <a:p>
            <a:r>
              <a:rPr lang="nl-NL" sz="1400" dirty="0">
                <a:latin typeface="Poppins" pitchFamily="2" charset="77"/>
                <a:cs typeface="Poppins" pitchFamily="2" charset="77"/>
              </a:rPr>
              <a:t>Meer aandacht voor preventie en leefstijl in de zorg</a:t>
            </a:r>
          </a:p>
          <a:p>
            <a:r>
              <a:rPr lang="nl-NL" sz="1400" dirty="0">
                <a:latin typeface="Poppins" pitchFamily="2" charset="77"/>
                <a:cs typeface="Poppins" pitchFamily="2" charset="77"/>
              </a:rPr>
              <a:t>Centraal verwijspunt voor huisartsen/ verwijzers</a:t>
            </a:r>
          </a:p>
          <a:p>
            <a:r>
              <a:rPr lang="nl-NL" sz="1400" dirty="0">
                <a:latin typeface="Poppins" pitchFamily="2" charset="77"/>
                <a:cs typeface="Poppins" pitchFamily="2" charset="77"/>
              </a:rPr>
              <a:t>Ontwikkeling van een brede regionale infrastructuur voor leefstijl</a:t>
            </a:r>
          </a:p>
          <a:p>
            <a:r>
              <a:rPr lang="nl-NL" sz="1400" dirty="0">
                <a:latin typeface="Poppins" pitchFamily="2" charset="77"/>
                <a:cs typeface="Poppins" pitchFamily="2" charset="77"/>
              </a:rPr>
              <a:t>Buurthuis initiatief </a:t>
            </a:r>
            <a:endParaRPr lang="en-NL" sz="1400" dirty="0">
              <a:latin typeface="Poppins" pitchFamily="2" charset="77"/>
              <a:cs typeface="Poppins" pitchFamily="2" charset="77"/>
            </a:endParaRPr>
          </a:p>
        </p:txBody>
      </p:sp>
    </p:spTree>
    <p:extLst>
      <p:ext uri="{BB962C8B-B14F-4D97-AF65-F5344CB8AC3E}">
        <p14:creationId xmlns:p14="http://schemas.microsoft.com/office/powerpoint/2010/main" val="265123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058-D3B3-256C-FFAA-EC62723BB335}"/>
              </a:ext>
            </a:extLst>
          </p:cNvPr>
          <p:cNvSpPr>
            <a:spLocks noGrp="1"/>
          </p:cNvSpPr>
          <p:nvPr>
            <p:ph type="title"/>
          </p:nvPr>
        </p:nvSpPr>
        <p:spPr/>
        <p:txBody>
          <a:bodyPr/>
          <a:lstStyle/>
          <a:p>
            <a:r>
              <a:rPr lang="nl-NL" dirty="0"/>
              <a:t>Projecttitel + Regio + Organisatienaam</a:t>
            </a:r>
            <a:endParaRPr lang="en-NL" dirty="0"/>
          </a:p>
        </p:txBody>
      </p:sp>
      <p:sp>
        <p:nvSpPr>
          <p:cNvPr id="3" name="Title 1">
            <a:extLst>
              <a:ext uri="{FF2B5EF4-FFF2-40B4-BE49-F238E27FC236}">
                <a16:creationId xmlns:a16="http://schemas.microsoft.com/office/drawing/2014/main" id="{90C680A7-0A96-8B6C-67F7-8368FB0A7427}"/>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4" name="Content Placeholder 2">
            <a:extLst>
              <a:ext uri="{FF2B5EF4-FFF2-40B4-BE49-F238E27FC236}">
                <a16:creationId xmlns:a16="http://schemas.microsoft.com/office/drawing/2014/main" id="{D0D19F94-D0DE-C191-21DF-AE333B62EE55}"/>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chemeClr val="bg1"/>
                </a:solidFill>
              </a:rPr>
              <a:t>"Sinds de nieuwe werkwijze zien we dat patiënten sneller starten en beter op de juiste plek terechtkomen. Dat maakt de inzet van de GLI effectiever en duurzamer."</a:t>
            </a:r>
            <a:endParaRPr lang="en-NL" sz="2000"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7A44EBC2-52E0-968C-46FA-BF5A2C46EB74}"/>
              </a:ext>
            </a:extLst>
          </p:cNvPr>
          <p:cNvSpPr txBox="1">
            <a:spLocks/>
          </p:cNvSpPr>
          <p:nvPr/>
        </p:nvSpPr>
        <p:spPr>
          <a:xfrm>
            <a:off x="8231998" y="1825625"/>
            <a:ext cx="3600000" cy="540000"/>
          </a:xfrm>
          <a:prstGeom prst="rect">
            <a:avLst/>
          </a:prstGeom>
          <a:solidFill>
            <a:srgbClr val="0D324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b="1" dirty="0">
                <a:solidFill>
                  <a:schemeClr val="bg1"/>
                </a:solidFill>
                <a:latin typeface="Poppins" pitchFamily="2" charset="77"/>
                <a:cs typeface="Poppins" pitchFamily="2" charset="77"/>
              </a:rPr>
              <a:t>Opvallend</a:t>
            </a:r>
            <a:r>
              <a:rPr lang="en-NL" sz="2000" b="1" dirty="0">
                <a:solidFill>
                  <a:schemeClr val="bg1"/>
                </a:solidFill>
                <a:latin typeface="Poppins" pitchFamily="2" charset="77"/>
                <a:cs typeface="Poppins" pitchFamily="2" charset="77"/>
              </a:rPr>
              <a:t> resultaat </a:t>
            </a:r>
          </a:p>
        </p:txBody>
      </p:sp>
      <p:sp>
        <p:nvSpPr>
          <p:cNvPr id="8" name="Triangle 7">
            <a:extLst>
              <a:ext uri="{FF2B5EF4-FFF2-40B4-BE49-F238E27FC236}">
                <a16:creationId xmlns:a16="http://schemas.microsoft.com/office/drawing/2014/main" id="{8631D2DF-3F5B-F94E-DA62-FCDEB68FC345}"/>
              </a:ext>
            </a:extLst>
          </p:cNvPr>
          <p:cNvSpPr/>
          <p:nvPr/>
        </p:nvSpPr>
        <p:spPr>
          <a:xfrm rot="10800000">
            <a:off x="9860047" y="2336352"/>
            <a:ext cx="343902" cy="296467"/>
          </a:xfrm>
          <a:prstGeom prst="triangle">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itle 1">
            <a:extLst>
              <a:ext uri="{FF2B5EF4-FFF2-40B4-BE49-F238E27FC236}">
                <a16:creationId xmlns:a16="http://schemas.microsoft.com/office/drawing/2014/main" id="{99E83529-7C67-D9C4-CE13-8E88E6ACA44B}"/>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6: </a:t>
            </a:r>
            <a:r>
              <a:rPr lang="nl-NL" sz="2800" dirty="0"/>
              <a:t>De impact in cijfers</a:t>
            </a:r>
            <a:endParaRPr lang="en-NL" sz="2800" dirty="0"/>
          </a:p>
        </p:txBody>
      </p:sp>
      <p:sp>
        <p:nvSpPr>
          <p:cNvPr id="10" name="Content Placeholder 2">
            <a:extLst>
              <a:ext uri="{FF2B5EF4-FFF2-40B4-BE49-F238E27FC236}">
                <a16:creationId xmlns:a16="http://schemas.microsoft.com/office/drawing/2014/main" id="{F4D16027-333D-897E-6028-5FF680F65CC4}"/>
              </a:ext>
            </a:extLst>
          </p:cNvPr>
          <p:cNvSpPr txBox="1">
            <a:spLocks/>
          </p:cNvSpPr>
          <p:nvPr/>
        </p:nvSpPr>
        <p:spPr>
          <a:xfrm>
            <a:off x="4295998" y="18256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Aantal nieuwe zorgverleners getraind </a:t>
            </a:r>
            <a:endParaRPr lang="en-NL" sz="1400" dirty="0">
              <a:latin typeface="Poppins" pitchFamily="2" charset="77"/>
              <a:cs typeface="Poppins" pitchFamily="2" charset="77"/>
            </a:endParaRPr>
          </a:p>
        </p:txBody>
      </p:sp>
      <p:sp>
        <p:nvSpPr>
          <p:cNvPr id="11" name="Content Placeholder 2">
            <a:extLst>
              <a:ext uri="{FF2B5EF4-FFF2-40B4-BE49-F238E27FC236}">
                <a16:creationId xmlns:a16="http://schemas.microsoft.com/office/drawing/2014/main" id="{7E2D39B7-E166-7D14-79C3-B635EFB6EFD4}"/>
              </a:ext>
            </a:extLst>
          </p:cNvPr>
          <p:cNvSpPr txBox="1">
            <a:spLocks/>
          </p:cNvSpPr>
          <p:nvPr/>
        </p:nvSpPr>
        <p:spPr>
          <a:xfrm>
            <a:off x="359998" y="18256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Poppins" pitchFamily="2" charset="77"/>
                <a:cs typeface="Poppins" pitchFamily="2" charset="77"/>
              </a:rPr>
              <a:t>Aantal </a:t>
            </a:r>
            <a:br>
              <a:rPr lang="en-GB" sz="1400" dirty="0">
                <a:latin typeface="Poppins" pitchFamily="2" charset="77"/>
                <a:cs typeface="Poppins" pitchFamily="2" charset="77"/>
              </a:rPr>
            </a:br>
            <a:r>
              <a:rPr lang="en-GB" sz="1400" dirty="0" err="1">
                <a:latin typeface="Poppins" pitchFamily="2" charset="77"/>
                <a:cs typeface="Poppins" pitchFamily="2" charset="77"/>
              </a:rPr>
              <a:t>patiënten</a:t>
            </a:r>
            <a:r>
              <a:rPr lang="en-GB" sz="1400" dirty="0">
                <a:latin typeface="Poppins" pitchFamily="2" charset="77"/>
                <a:cs typeface="Poppins" pitchFamily="2" charset="77"/>
              </a:rPr>
              <a:t> </a:t>
            </a:r>
            <a:br>
              <a:rPr lang="en-GB" sz="1400" dirty="0">
                <a:latin typeface="Poppins" pitchFamily="2" charset="77"/>
                <a:cs typeface="Poppins" pitchFamily="2" charset="77"/>
              </a:rPr>
            </a:br>
            <a:r>
              <a:rPr lang="en-GB" sz="1400" dirty="0" err="1">
                <a:latin typeface="Poppins" pitchFamily="2" charset="77"/>
                <a:cs typeface="Poppins" pitchFamily="2" charset="77"/>
              </a:rPr>
              <a:t>bereikt</a:t>
            </a:r>
            <a:r>
              <a:rPr lang="en-GB" sz="1400" dirty="0">
                <a:latin typeface="Poppins" pitchFamily="2" charset="77"/>
                <a:cs typeface="Poppins" pitchFamily="2" charset="77"/>
              </a:rPr>
              <a:t> </a:t>
            </a:r>
            <a:r>
              <a:rPr lang="en-GB" sz="1400" dirty="0" err="1">
                <a:latin typeface="Poppins" pitchFamily="2" charset="77"/>
                <a:cs typeface="Poppins" pitchFamily="2" charset="77"/>
              </a:rPr>
              <a:t>vanaf</a:t>
            </a:r>
            <a:r>
              <a:rPr lang="en-GB" sz="1400" dirty="0">
                <a:latin typeface="Poppins" pitchFamily="2" charset="77"/>
                <a:cs typeface="Poppins" pitchFamily="2" charset="77"/>
              </a:rPr>
              <a:t> 1-01-2026 </a:t>
            </a:r>
            <a:r>
              <a:rPr lang="en-GB" sz="1400" dirty="0" err="1">
                <a:latin typeface="Poppins" pitchFamily="2" charset="77"/>
                <a:cs typeface="Poppins" pitchFamily="2" charset="77"/>
              </a:rPr>
              <a:t>t.m</a:t>
            </a:r>
            <a:r>
              <a:rPr lang="en-GB" sz="1400" dirty="0">
                <a:latin typeface="Poppins" pitchFamily="2" charset="77"/>
                <a:cs typeface="Poppins" pitchFamily="2" charset="77"/>
              </a:rPr>
              <a:t> 1-3-2026</a:t>
            </a:r>
          </a:p>
          <a:p>
            <a:pPr marL="0" indent="0">
              <a:buNone/>
            </a:pPr>
            <a:endParaRPr lang="en-GB" sz="1400" dirty="0">
              <a:latin typeface="Poppins" pitchFamily="2" charset="77"/>
              <a:cs typeface="Poppins" pitchFamily="2" charset="77"/>
            </a:endParaRPr>
          </a:p>
        </p:txBody>
      </p:sp>
      <p:sp>
        <p:nvSpPr>
          <p:cNvPr id="12" name="Content Placeholder 2">
            <a:extLst>
              <a:ext uri="{FF2B5EF4-FFF2-40B4-BE49-F238E27FC236}">
                <a16:creationId xmlns:a16="http://schemas.microsoft.com/office/drawing/2014/main" id="{445612AC-0B09-5BD1-7D48-63898AB32DFC}"/>
              </a:ext>
            </a:extLst>
          </p:cNvPr>
          <p:cNvSpPr txBox="1">
            <a:spLocks/>
          </p:cNvSpPr>
          <p:nvPr/>
        </p:nvSpPr>
        <p:spPr>
          <a:xfrm>
            <a:off x="4295998" y="40989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Andere info (resultaten)</a:t>
            </a:r>
            <a:endParaRPr lang="en-NL" sz="14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8F6159E8-E54E-7843-27D8-708D4CEA1F47}"/>
              </a:ext>
            </a:extLst>
          </p:cNvPr>
          <p:cNvSpPr txBox="1">
            <a:spLocks/>
          </p:cNvSpPr>
          <p:nvPr/>
        </p:nvSpPr>
        <p:spPr>
          <a:xfrm>
            <a:off x="359998" y="4098926"/>
            <a:ext cx="3600000" cy="1918800"/>
          </a:xfrm>
          <a:prstGeom prst="rect">
            <a:avLst/>
          </a:prstGeom>
          <a:solidFill>
            <a:schemeClr val="bg1"/>
          </a:solidFill>
        </p:spPr>
        <p:txBody>
          <a:bodyPr vert="horz" lIns="1800000" tIns="251999" rIns="180000" bIns="144000" numCol="1" spcCol="36000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Poppins" pitchFamily="2" charset="77"/>
                <a:cs typeface="Poppins" pitchFamily="2" charset="77"/>
              </a:rPr>
              <a:t>Van de 415 is 50% van de triage </a:t>
            </a:r>
            <a:r>
              <a:rPr lang="en-GB" sz="1400" dirty="0" err="1">
                <a:latin typeface="Poppins" pitchFamily="2" charset="77"/>
                <a:cs typeface="Poppins" pitchFamily="2" charset="77"/>
              </a:rPr>
              <a:t>gesprekken</a:t>
            </a:r>
            <a:r>
              <a:rPr lang="en-GB" sz="1400" dirty="0">
                <a:latin typeface="Poppins" pitchFamily="2" charset="77"/>
                <a:cs typeface="Poppins" pitchFamily="2" charset="77"/>
              </a:rPr>
              <a:t> </a:t>
            </a:r>
            <a:r>
              <a:rPr lang="en-GB" sz="1400" dirty="0" err="1">
                <a:latin typeface="Poppins" pitchFamily="2" charset="77"/>
                <a:cs typeface="Poppins" pitchFamily="2" charset="77"/>
              </a:rPr>
              <a:t>bleek</a:t>
            </a:r>
            <a:r>
              <a:rPr lang="en-GB" sz="1400" dirty="0">
                <a:latin typeface="Poppins" pitchFamily="2" charset="77"/>
                <a:cs typeface="Poppins" pitchFamily="2" charset="77"/>
              </a:rPr>
              <a:t> </a:t>
            </a:r>
            <a:r>
              <a:rPr lang="en-GB" sz="1400" dirty="0" err="1">
                <a:latin typeface="Poppins" pitchFamily="2" charset="77"/>
                <a:cs typeface="Poppins" pitchFamily="2" charset="77"/>
              </a:rPr>
              <a:t>dat</a:t>
            </a:r>
            <a:r>
              <a:rPr lang="en-GB" sz="1400" dirty="0">
                <a:latin typeface="Poppins" pitchFamily="2" charset="77"/>
                <a:cs typeface="Poppins" pitchFamily="2" charset="77"/>
              </a:rPr>
              <a:t> </a:t>
            </a:r>
            <a:r>
              <a:rPr lang="en-GB" sz="1400" dirty="0" err="1">
                <a:latin typeface="Poppins" pitchFamily="2" charset="77"/>
                <a:cs typeface="Poppins" pitchFamily="2" charset="77"/>
              </a:rPr>
              <a:t>patiënten</a:t>
            </a:r>
            <a:r>
              <a:rPr lang="en-GB" sz="1400" dirty="0">
                <a:latin typeface="Poppins" pitchFamily="2" charset="77"/>
                <a:cs typeface="Poppins" pitchFamily="2" charset="77"/>
              </a:rPr>
              <a:t> </a:t>
            </a:r>
            <a:r>
              <a:rPr lang="en-GB" sz="1400" dirty="0" err="1">
                <a:latin typeface="Poppins" pitchFamily="2" charset="77"/>
                <a:cs typeface="Poppins" pitchFamily="2" charset="77"/>
              </a:rPr>
              <a:t>alleen</a:t>
            </a:r>
            <a:r>
              <a:rPr lang="en-GB" sz="1400" dirty="0">
                <a:latin typeface="Poppins" pitchFamily="2" charset="77"/>
                <a:cs typeface="Poppins" pitchFamily="2" charset="77"/>
              </a:rPr>
              <a:t> het </a:t>
            </a:r>
            <a:r>
              <a:rPr lang="en-GB" sz="1400" dirty="0" err="1">
                <a:latin typeface="Poppins" pitchFamily="2" charset="77"/>
                <a:cs typeface="Poppins" pitchFamily="2" charset="77"/>
              </a:rPr>
              <a:t>Medicijn</a:t>
            </a:r>
            <a:r>
              <a:rPr lang="en-GB" sz="1400" dirty="0">
                <a:latin typeface="Poppins" pitchFamily="2" charset="77"/>
                <a:cs typeface="Poppins" pitchFamily="2" charset="77"/>
              </a:rPr>
              <a:t> </a:t>
            </a:r>
            <a:r>
              <a:rPr lang="en-GB" sz="1400" dirty="0" err="1">
                <a:latin typeface="Poppins" pitchFamily="2" charset="77"/>
                <a:cs typeface="Poppins" pitchFamily="2" charset="77"/>
              </a:rPr>
              <a:t>willen</a:t>
            </a:r>
            <a:r>
              <a:rPr lang="en-GB" sz="1400" dirty="0">
                <a:latin typeface="Poppins" pitchFamily="2" charset="77"/>
                <a:cs typeface="Poppins" pitchFamily="2" charset="77"/>
              </a:rPr>
              <a:t> </a:t>
            </a:r>
            <a:r>
              <a:rPr lang="en-GB" sz="1400" dirty="0" err="1">
                <a:latin typeface="Poppins" pitchFamily="2" charset="77"/>
                <a:cs typeface="Poppins" pitchFamily="2" charset="77"/>
              </a:rPr>
              <a:t>en</a:t>
            </a:r>
            <a:r>
              <a:rPr lang="en-GB" sz="1400" dirty="0">
                <a:latin typeface="Poppins" pitchFamily="2" charset="77"/>
                <a:cs typeface="Poppins" pitchFamily="2" charset="77"/>
              </a:rPr>
              <a:t> </a:t>
            </a:r>
            <a:r>
              <a:rPr lang="en-GB" sz="1400" dirty="0" err="1">
                <a:latin typeface="Poppins" pitchFamily="2" charset="77"/>
                <a:cs typeface="Poppins" pitchFamily="2" charset="77"/>
              </a:rPr>
              <a:t>niet</a:t>
            </a:r>
            <a:r>
              <a:rPr lang="en-GB" sz="1400" dirty="0">
                <a:latin typeface="Poppins" pitchFamily="2" charset="77"/>
                <a:cs typeface="Poppins" pitchFamily="2" charset="77"/>
              </a:rPr>
              <a:t> </a:t>
            </a:r>
            <a:r>
              <a:rPr lang="en-GB" sz="1400" dirty="0" err="1">
                <a:latin typeface="Poppins" pitchFamily="2" charset="77"/>
                <a:cs typeface="Poppins" pitchFamily="2" charset="77"/>
              </a:rPr>
              <a:t>zozeer</a:t>
            </a:r>
            <a:r>
              <a:rPr lang="en-GB" sz="1400" dirty="0">
                <a:latin typeface="Poppins" pitchFamily="2" charset="77"/>
                <a:cs typeface="Poppins" pitchFamily="2" charset="77"/>
              </a:rPr>
              <a:t> met de GLI </a:t>
            </a:r>
            <a:r>
              <a:rPr lang="en-GB" sz="1400" dirty="0" err="1">
                <a:latin typeface="Poppins" pitchFamily="2" charset="77"/>
                <a:cs typeface="Poppins" pitchFamily="2" charset="77"/>
              </a:rPr>
              <a:t>aan</a:t>
            </a:r>
            <a:r>
              <a:rPr lang="en-GB" sz="1400" dirty="0">
                <a:latin typeface="Poppins" pitchFamily="2" charset="77"/>
                <a:cs typeface="Poppins" pitchFamily="2" charset="77"/>
              </a:rPr>
              <a:t> de slag </a:t>
            </a:r>
            <a:r>
              <a:rPr lang="en-GB" sz="1400" dirty="0" err="1">
                <a:latin typeface="Poppins" pitchFamily="2" charset="77"/>
                <a:cs typeface="Poppins" pitchFamily="2" charset="77"/>
              </a:rPr>
              <a:t>willen</a:t>
            </a:r>
            <a:endParaRPr lang="en-NL" sz="1400"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B0C5953B-8540-2FB6-D2E1-CFAE2AC168F5}"/>
              </a:ext>
            </a:extLst>
          </p:cNvPr>
          <p:cNvSpPr txBox="1"/>
          <p:nvPr/>
        </p:nvSpPr>
        <p:spPr>
          <a:xfrm>
            <a:off x="2128332" y="272171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415</a:t>
            </a:r>
            <a:endParaRPr lang="en-NL" sz="3600" b="1" dirty="0">
              <a:solidFill>
                <a:schemeClr val="accent3"/>
              </a:solidFill>
              <a:latin typeface="Poppins" pitchFamily="2" charset="77"/>
              <a:cs typeface="Poppins" pitchFamily="2" charset="77"/>
            </a:endParaRPr>
          </a:p>
        </p:txBody>
      </p:sp>
      <p:sp>
        <p:nvSpPr>
          <p:cNvPr id="17" name="TextBox 16">
            <a:extLst>
              <a:ext uri="{FF2B5EF4-FFF2-40B4-BE49-F238E27FC236}">
                <a16:creationId xmlns:a16="http://schemas.microsoft.com/office/drawing/2014/main" id="{084A99B7-3569-1FCF-7B9B-F89906049A3E}"/>
              </a:ext>
            </a:extLst>
          </p:cNvPr>
          <p:cNvSpPr txBox="1"/>
          <p:nvPr/>
        </p:nvSpPr>
        <p:spPr>
          <a:xfrm>
            <a:off x="6103432" y="263281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15</a:t>
            </a:r>
            <a:endParaRPr lang="en-NL" sz="3600" b="1" dirty="0">
              <a:solidFill>
                <a:schemeClr val="accent3"/>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417CDFD4-3C2F-EBD1-587C-FC197DFCA7A7}"/>
              </a:ext>
            </a:extLst>
          </p:cNvPr>
          <p:cNvSpPr txBox="1"/>
          <p:nvPr/>
        </p:nvSpPr>
        <p:spPr>
          <a:xfrm>
            <a:off x="2128332" y="5464921"/>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205</a:t>
            </a:r>
            <a:endParaRPr lang="en-NL" sz="3600" b="1" dirty="0">
              <a:solidFill>
                <a:schemeClr val="accent3"/>
              </a:solidFill>
              <a:latin typeface="Poppins" pitchFamily="2" charset="77"/>
              <a:cs typeface="Poppins" pitchFamily="2" charset="77"/>
            </a:endParaRPr>
          </a:p>
        </p:txBody>
      </p:sp>
      <p:sp>
        <p:nvSpPr>
          <p:cNvPr id="19" name="TextBox 18">
            <a:extLst>
              <a:ext uri="{FF2B5EF4-FFF2-40B4-BE49-F238E27FC236}">
                <a16:creationId xmlns:a16="http://schemas.microsoft.com/office/drawing/2014/main" id="{9B891B79-7FCC-6E88-A555-52645C7CCFBA}"/>
              </a:ext>
            </a:extLst>
          </p:cNvPr>
          <p:cNvSpPr txBox="1"/>
          <p:nvPr/>
        </p:nvSpPr>
        <p:spPr>
          <a:xfrm>
            <a:off x="6103432" y="490611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415</a:t>
            </a:r>
            <a:endParaRPr lang="en-NL" sz="3600" b="1" dirty="0">
              <a:solidFill>
                <a:schemeClr val="accent3"/>
              </a:solidFill>
              <a:latin typeface="Poppins" pitchFamily="2" charset="77"/>
              <a:cs typeface="Poppins" pitchFamily="2" charset="77"/>
            </a:endParaRPr>
          </a:p>
        </p:txBody>
      </p:sp>
      <p:pic>
        <p:nvPicPr>
          <p:cNvPr id="25" name="Picture 24">
            <a:extLst>
              <a:ext uri="{FF2B5EF4-FFF2-40B4-BE49-F238E27FC236}">
                <a16:creationId xmlns:a16="http://schemas.microsoft.com/office/drawing/2014/main" id="{A9026E2E-9936-F895-C461-523B4F6CB02F}"/>
              </a:ext>
            </a:extLst>
          </p:cNvPr>
          <p:cNvPicPr>
            <a:picLocks noChangeAspect="1"/>
          </p:cNvPicPr>
          <p:nvPr/>
        </p:nvPicPr>
        <p:blipFill>
          <a:blip r:embed="rId3"/>
          <a:stretch>
            <a:fillRect/>
          </a:stretch>
        </p:blipFill>
        <p:spPr>
          <a:xfrm>
            <a:off x="4552015" y="2116527"/>
            <a:ext cx="1295400" cy="1360170"/>
          </a:xfrm>
          <a:prstGeom prst="rect">
            <a:avLst/>
          </a:prstGeom>
        </p:spPr>
      </p:pic>
      <p:pic>
        <p:nvPicPr>
          <p:cNvPr id="27" name="Picture 26">
            <a:extLst>
              <a:ext uri="{FF2B5EF4-FFF2-40B4-BE49-F238E27FC236}">
                <a16:creationId xmlns:a16="http://schemas.microsoft.com/office/drawing/2014/main" id="{B27930EC-F1AF-394C-AA12-D02900A11DCB}"/>
              </a:ext>
            </a:extLst>
          </p:cNvPr>
          <p:cNvPicPr>
            <a:picLocks noChangeAspect="1"/>
          </p:cNvPicPr>
          <p:nvPr/>
        </p:nvPicPr>
        <p:blipFill>
          <a:blip r:embed="rId4"/>
          <a:stretch>
            <a:fillRect/>
          </a:stretch>
        </p:blipFill>
        <p:spPr>
          <a:xfrm>
            <a:off x="576915" y="2116527"/>
            <a:ext cx="1295400" cy="1360170"/>
          </a:xfrm>
          <a:prstGeom prst="rect">
            <a:avLst/>
          </a:prstGeom>
        </p:spPr>
      </p:pic>
      <p:pic>
        <p:nvPicPr>
          <p:cNvPr id="35" name="Picture 34">
            <a:extLst>
              <a:ext uri="{FF2B5EF4-FFF2-40B4-BE49-F238E27FC236}">
                <a16:creationId xmlns:a16="http://schemas.microsoft.com/office/drawing/2014/main" id="{ACC9851E-923A-B35D-C2F4-55D942451528}"/>
              </a:ext>
            </a:extLst>
          </p:cNvPr>
          <p:cNvPicPr>
            <a:picLocks noChangeAspect="1"/>
          </p:cNvPicPr>
          <p:nvPr/>
        </p:nvPicPr>
        <p:blipFill>
          <a:blip r:embed="rId5"/>
          <a:stretch>
            <a:fillRect/>
          </a:stretch>
        </p:blipFill>
        <p:spPr>
          <a:xfrm>
            <a:off x="4471051" y="4393157"/>
            <a:ext cx="1457325" cy="1392555"/>
          </a:xfrm>
          <a:prstGeom prst="rect">
            <a:avLst/>
          </a:prstGeom>
        </p:spPr>
      </p:pic>
      <p:pic>
        <p:nvPicPr>
          <p:cNvPr id="37" name="Picture 36">
            <a:extLst>
              <a:ext uri="{FF2B5EF4-FFF2-40B4-BE49-F238E27FC236}">
                <a16:creationId xmlns:a16="http://schemas.microsoft.com/office/drawing/2014/main" id="{EEC861CA-C055-7B86-9C10-0C6FDCABC754}"/>
              </a:ext>
            </a:extLst>
          </p:cNvPr>
          <p:cNvPicPr>
            <a:picLocks noChangeAspect="1"/>
          </p:cNvPicPr>
          <p:nvPr/>
        </p:nvPicPr>
        <p:blipFill>
          <a:blip r:embed="rId6"/>
          <a:stretch>
            <a:fillRect/>
          </a:stretch>
        </p:blipFill>
        <p:spPr>
          <a:xfrm>
            <a:off x="576915" y="4418023"/>
            <a:ext cx="1295400" cy="1651635"/>
          </a:xfrm>
          <a:prstGeom prst="rect">
            <a:avLst/>
          </a:prstGeom>
        </p:spPr>
      </p:pic>
    </p:spTree>
    <p:extLst>
      <p:ext uri="{BB962C8B-B14F-4D97-AF65-F5344CB8AC3E}">
        <p14:creationId xmlns:p14="http://schemas.microsoft.com/office/powerpoint/2010/main" val="264325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49A4-B736-1FAE-598C-823A4D34237D}"/>
              </a:ext>
            </a:extLst>
          </p:cNvPr>
          <p:cNvSpPr>
            <a:spLocks noGrp="1"/>
          </p:cNvSpPr>
          <p:nvPr>
            <p:ph type="title"/>
          </p:nvPr>
        </p:nvSpPr>
        <p:spPr/>
        <p:txBody>
          <a:bodyPr/>
          <a:lstStyle/>
          <a:p>
            <a:r>
              <a:rPr lang="nl-NL" dirty="0"/>
              <a:t>Projecttitel + Regio + organisatienaam</a:t>
            </a:r>
            <a:endParaRPr lang="en-NL" dirty="0"/>
          </a:p>
        </p:txBody>
      </p:sp>
      <p:sp>
        <p:nvSpPr>
          <p:cNvPr id="3" name="Title 1">
            <a:extLst>
              <a:ext uri="{FF2B5EF4-FFF2-40B4-BE49-F238E27FC236}">
                <a16:creationId xmlns:a16="http://schemas.microsoft.com/office/drawing/2014/main" id="{B72EBD9C-AC94-58D5-489C-ABAD9BBE2F63}"/>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7: </a:t>
            </a:r>
            <a:r>
              <a:rPr lang="nl-NL" sz="2800" dirty="0"/>
              <a:t>Hoe gaat het nu verder?</a:t>
            </a:r>
            <a:endParaRPr lang="en-NL" sz="2800" dirty="0"/>
          </a:p>
        </p:txBody>
      </p:sp>
      <p:sp>
        <p:nvSpPr>
          <p:cNvPr id="4" name="Title 1">
            <a:extLst>
              <a:ext uri="{FF2B5EF4-FFF2-40B4-BE49-F238E27FC236}">
                <a16:creationId xmlns:a16="http://schemas.microsoft.com/office/drawing/2014/main" id="{FF7F3103-703F-4D74-6628-51032ABDFC4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5" name="Content Placeholder 2">
            <a:extLst>
              <a:ext uri="{FF2B5EF4-FFF2-40B4-BE49-F238E27FC236}">
                <a16:creationId xmlns:a16="http://schemas.microsoft.com/office/drawing/2014/main" id="{92A91BB2-6013-34DF-0486-B896A19AC86C}"/>
              </a:ext>
            </a:extLst>
          </p:cNvPr>
          <p:cNvSpPr txBox="1">
            <a:spLocks/>
          </p:cNvSpPr>
          <p:nvPr/>
        </p:nvSpPr>
        <p:spPr>
          <a:xfrm>
            <a:off x="4295998" y="1825626"/>
            <a:ext cx="3600000" cy="540000"/>
          </a:xfrm>
          <a:prstGeom prst="rect">
            <a:avLst/>
          </a:prstGeom>
          <a:solidFill>
            <a:srgbClr val="FFB22B"/>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Wordt het uitgebreid?</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6" name="Content Placeholder 2">
            <a:extLst>
              <a:ext uri="{FF2B5EF4-FFF2-40B4-BE49-F238E27FC236}">
                <a16:creationId xmlns:a16="http://schemas.microsoft.com/office/drawing/2014/main" id="{33069113-1D1E-9BE9-12F5-D777527F5018}"/>
              </a:ext>
            </a:extLst>
          </p:cNvPr>
          <p:cNvSpPr txBox="1">
            <a:spLocks/>
          </p:cNvSpPr>
          <p:nvPr/>
        </p:nvSpPr>
        <p:spPr>
          <a:xfrm>
            <a:off x="359998" y="1825626"/>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Poppins" pitchFamily="2" charset="77"/>
                <a:cs typeface="Poppins" pitchFamily="2" charset="77"/>
              </a:rPr>
              <a:t>Wat is </a:t>
            </a:r>
            <a:r>
              <a:rPr lang="en-GB" sz="1800" dirty="0" err="1">
                <a:solidFill>
                  <a:schemeClr val="bg1"/>
                </a:solidFill>
                <a:latin typeface="Poppins" pitchFamily="2" charset="77"/>
                <a:cs typeface="Poppins" pitchFamily="2" charset="77"/>
              </a:rPr>
              <a:t>geborgd</a:t>
            </a:r>
            <a:r>
              <a:rPr lang="en-GB" sz="1800" dirty="0">
                <a:solidFill>
                  <a:schemeClr val="bg1"/>
                </a:solidFill>
                <a:latin typeface="Poppins" pitchFamily="2" charset="77"/>
                <a:cs typeface="Poppins" pitchFamily="2" charset="77"/>
              </a:rPr>
              <a:t>?</a:t>
            </a:r>
            <a:endParaRPr lang="en-NL" sz="1800"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54781656-D179-DEB1-170E-A2EC1A9449FB}"/>
              </a:ext>
            </a:extLst>
          </p:cNvPr>
          <p:cNvSpPr txBox="1">
            <a:spLocks/>
          </p:cNvSpPr>
          <p:nvPr/>
        </p:nvSpPr>
        <p:spPr>
          <a:xfrm>
            <a:off x="8232998" y="1825626"/>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Wie blijft verantwoordelijk?</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15" name="Content Placeholder 2">
            <a:extLst>
              <a:ext uri="{FF2B5EF4-FFF2-40B4-BE49-F238E27FC236}">
                <a16:creationId xmlns:a16="http://schemas.microsoft.com/office/drawing/2014/main" id="{41B25283-7BBD-D013-5EB3-F44822D25B7C}"/>
              </a:ext>
            </a:extLst>
          </p:cNvPr>
          <p:cNvSpPr txBox="1">
            <a:spLocks/>
          </p:cNvSpPr>
          <p:nvPr/>
        </p:nvSpPr>
        <p:spPr>
          <a:xfrm>
            <a:off x="359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latin typeface="Poppins" pitchFamily="2" charset="77"/>
                <a:cs typeface="Poppins" pitchFamily="2" charset="77"/>
              </a:rPr>
              <a:t>Centrale coördinatie en Monter blijft bestaan en wordt structureel gefinancierd via NZA-tarieven</a:t>
            </a:r>
          </a:p>
          <a:p>
            <a:r>
              <a:rPr lang="nl-NL" sz="1600" dirty="0">
                <a:latin typeface="Poppins" pitchFamily="2" charset="77"/>
                <a:cs typeface="Poppins" pitchFamily="2" charset="77"/>
              </a:rPr>
              <a:t>Samenwerking in de keten tussen verwijzers, GLI aanbieders, sociaal domein en </a:t>
            </a:r>
            <a:r>
              <a:rPr lang="nl-NL" sz="1600" dirty="0" err="1">
                <a:latin typeface="Poppins" pitchFamily="2" charset="77"/>
                <a:cs typeface="Poppins" pitchFamily="2" charset="77"/>
              </a:rPr>
              <a:t>Menzis</a:t>
            </a:r>
            <a:endParaRPr lang="nl-NL" sz="1600" dirty="0">
              <a:latin typeface="Poppins" pitchFamily="2" charset="77"/>
              <a:cs typeface="Poppins" pitchFamily="2" charset="77"/>
            </a:endParaRPr>
          </a:p>
          <a:p>
            <a:r>
              <a:rPr lang="nl-NL" sz="1600" dirty="0">
                <a:latin typeface="Poppins" pitchFamily="2" charset="77"/>
                <a:cs typeface="Poppins" pitchFamily="2" charset="77"/>
              </a:rPr>
              <a:t>GLI nieuwe stijl constructie wordt opgenomen in een RESV </a:t>
            </a:r>
          </a:p>
          <a:p>
            <a:pPr marL="0" indent="0">
              <a:buNone/>
            </a:pPr>
            <a:endParaRPr lang="en-NL" sz="1600" dirty="0">
              <a:latin typeface="Poppins" pitchFamily="2" charset="77"/>
              <a:cs typeface="Poppins" pitchFamily="2" charset="77"/>
            </a:endParaRPr>
          </a:p>
        </p:txBody>
      </p:sp>
      <p:pic>
        <p:nvPicPr>
          <p:cNvPr id="20" name="Picture 19">
            <a:extLst>
              <a:ext uri="{FF2B5EF4-FFF2-40B4-BE49-F238E27FC236}">
                <a16:creationId xmlns:a16="http://schemas.microsoft.com/office/drawing/2014/main" id="{6DEE2121-8CA9-1432-98F2-82BD7B0B2FCC}"/>
              </a:ext>
            </a:extLst>
          </p:cNvPr>
          <p:cNvPicPr>
            <a:picLocks noChangeAspect="1"/>
          </p:cNvPicPr>
          <p:nvPr/>
        </p:nvPicPr>
        <p:blipFill>
          <a:blip r:embed="rId3"/>
          <a:stretch>
            <a:fillRect/>
          </a:stretch>
        </p:blipFill>
        <p:spPr>
          <a:xfrm>
            <a:off x="2543931" y="5075743"/>
            <a:ext cx="1198245" cy="1230630"/>
          </a:xfrm>
          <a:prstGeom prst="rect">
            <a:avLst/>
          </a:prstGeom>
        </p:spPr>
      </p:pic>
      <p:sp>
        <p:nvSpPr>
          <p:cNvPr id="21" name="Content Placeholder 2">
            <a:extLst>
              <a:ext uri="{FF2B5EF4-FFF2-40B4-BE49-F238E27FC236}">
                <a16:creationId xmlns:a16="http://schemas.microsoft.com/office/drawing/2014/main" id="{00FD92E8-B0AF-16F7-544A-A75CAC7A20F2}"/>
              </a:ext>
            </a:extLst>
          </p:cNvPr>
          <p:cNvSpPr txBox="1">
            <a:spLocks/>
          </p:cNvSpPr>
          <p:nvPr/>
        </p:nvSpPr>
        <p:spPr>
          <a:xfrm>
            <a:off x="42964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latin typeface="Poppins" pitchFamily="2" charset="77"/>
                <a:cs typeface="Poppins" pitchFamily="2" charset="77"/>
              </a:rPr>
              <a:t>Meerdere GLI interventies in de regio (Lage SES, GLI voor kinderen)</a:t>
            </a:r>
          </a:p>
          <a:p>
            <a:r>
              <a:rPr lang="nl-NL" sz="1600" dirty="0">
                <a:latin typeface="Poppins" pitchFamily="2" charset="77"/>
                <a:cs typeface="Poppins" pitchFamily="2" charset="77"/>
              </a:rPr>
              <a:t>Regionale dekking</a:t>
            </a:r>
          </a:p>
          <a:p>
            <a:r>
              <a:rPr lang="nl-NL" sz="1600" dirty="0">
                <a:latin typeface="Poppins" pitchFamily="2" charset="77"/>
                <a:cs typeface="Poppins" pitchFamily="2" charset="77"/>
              </a:rPr>
              <a:t>Samenwerking sociaal domein</a:t>
            </a:r>
          </a:p>
          <a:p>
            <a:r>
              <a:rPr lang="nl-NL" sz="1600" dirty="0">
                <a:latin typeface="Poppins" pitchFamily="2" charset="77"/>
                <a:cs typeface="Poppins" pitchFamily="2" charset="77"/>
              </a:rPr>
              <a:t>Monitoring en data (sturing op </a:t>
            </a:r>
            <a:r>
              <a:rPr lang="nl-NL" sz="1600" dirty="0" err="1">
                <a:latin typeface="Poppins" pitchFamily="2" charset="77"/>
                <a:cs typeface="Poppins" pitchFamily="2" charset="77"/>
              </a:rPr>
              <a:t>KPI’s</a:t>
            </a:r>
            <a:r>
              <a:rPr lang="nl-NL" sz="1600" dirty="0">
                <a:latin typeface="Poppins" pitchFamily="2" charset="77"/>
                <a:cs typeface="Poppins" pitchFamily="2" charset="77"/>
              </a:rPr>
              <a:t> en kwaliteit)</a:t>
            </a:r>
          </a:p>
          <a:p>
            <a:r>
              <a:rPr lang="nl-NL" sz="1600" dirty="0">
                <a:latin typeface="Poppins" pitchFamily="2" charset="77"/>
                <a:cs typeface="Poppins" pitchFamily="2" charset="77"/>
              </a:rPr>
              <a:t>Communicatie en toegankelijkheid (website en digitale omgeving)</a:t>
            </a:r>
          </a:p>
        </p:txBody>
      </p:sp>
      <p:sp>
        <p:nvSpPr>
          <p:cNvPr id="22" name="Content Placeholder 2">
            <a:extLst>
              <a:ext uri="{FF2B5EF4-FFF2-40B4-BE49-F238E27FC236}">
                <a16:creationId xmlns:a16="http://schemas.microsoft.com/office/drawing/2014/main" id="{D428CD27-EB96-9D3C-F21D-0C3AC07325C9}"/>
              </a:ext>
            </a:extLst>
          </p:cNvPr>
          <p:cNvSpPr txBox="1">
            <a:spLocks/>
          </p:cNvSpPr>
          <p:nvPr/>
        </p:nvSpPr>
        <p:spPr>
          <a:xfrm>
            <a:off x="8232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latin typeface="Poppins" pitchFamily="2" charset="77"/>
                <a:cs typeface="Poppins" pitchFamily="2" charset="77"/>
              </a:rPr>
              <a:t>ESV en RESV om tafel over opnemen van de GLI constructie</a:t>
            </a:r>
          </a:p>
          <a:p>
            <a:r>
              <a:rPr lang="nl-NL" sz="1600" dirty="0">
                <a:latin typeface="Poppins" pitchFamily="2" charset="77"/>
                <a:cs typeface="Poppins" pitchFamily="2" charset="77"/>
              </a:rPr>
              <a:t>HAGV Zorggroep blijft betrokken</a:t>
            </a:r>
          </a:p>
          <a:p>
            <a:r>
              <a:rPr lang="nl-NL" sz="1600" dirty="0" err="1">
                <a:latin typeface="Poppins" pitchFamily="2" charset="77"/>
                <a:cs typeface="Poppins" pitchFamily="2" charset="77"/>
              </a:rPr>
              <a:t>Menzis</a:t>
            </a:r>
            <a:r>
              <a:rPr lang="nl-NL" sz="1600" dirty="0">
                <a:latin typeface="Poppins" pitchFamily="2" charset="77"/>
                <a:cs typeface="Poppins" pitchFamily="2" charset="77"/>
              </a:rPr>
              <a:t> blijft betrokken (2 keer per jaar een evaluatie)</a:t>
            </a:r>
          </a:p>
          <a:p>
            <a:r>
              <a:rPr lang="nl-NL" sz="1600" dirty="0">
                <a:latin typeface="Poppins" pitchFamily="2" charset="77"/>
                <a:cs typeface="Poppins" pitchFamily="2" charset="77"/>
              </a:rPr>
              <a:t>GGD sluit aan vanwege hun regionale rol binnen de ketenaanpakken</a:t>
            </a:r>
          </a:p>
          <a:p>
            <a:pPr marL="0" indent="0">
              <a:buNone/>
            </a:pPr>
            <a:endParaRPr lang="en-NL" sz="1600" dirty="0">
              <a:latin typeface="Poppins" pitchFamily="2" charset="77"/>
              <a:cs typeface="Poppins" pitchFamily="2" charset="77"/>
            </a:endParaRPr>
          </a:p>
        </p:txBody>
      </p:sp>
      <p:pic>
        <p:nvPicPr>
          <p:cNvPr id="24" name="Picture 23">
            <a:extLst>
              <a:ext uri="{FF2B5EF4-FFF2-40B4-BE49-F238E27FC236}">
                <a16:creationId xmlns:a16="http://schemas.microsoft.com/office/drawing/2014/main" id="{ADE8DA2A-7F04-2F9D-331E-1D725A3632E9}"/>
              </a:ext>
            </a:extLst>
          </p:cNvPr>
          <p:cNvPicPr>
            <a:picLocks noChangeAspect="1"/>
          </p:cNvPicPr>
          <p:nvPr/>
        </p:nvPicPr>
        <p:blipFill>
          <a:blip r:embed="rId4"/>
          <a:stretch>
            <a:fillRect/>
          </a:stretch>
        </p:blipFill>
        <p:spPr>
          <a:xfrm>
            <a:off x="6578428" y="5318313"/>
            <a:ext cx="1068705" cy="1101090"/>
          </a:xfrm>
          <a:prstGeom prst="rect">
            <a:avLst/>
          </a:prstGeom>
        </p:spPr>
      </p:pic>
      <p:pic>
        <p:nvPicPr>
          <p:cNvPr id="26" name="Picture 25">
            <a:extLst>
              <a:ext uri="{FF2B5EF4-FFF2-40B4-BE49-F238E27FC236}">
                <a16:creationId xmlns:a16="http://schemas.microsoft.com/office/drawing/2014/main" id="{920A15F6-A710-9F74-E231-04F347603E21}"/>
              </a:ext>
            </a:extLst>
          </p:cNvPr>
          <p:cNvPicPr>
            <a:picLocks noChangeAspect="1"/>
          </p:cNvPicPr>
          <p:nvPr/>
        </p:nvPicPr>
        <p:blipFill>
          <a:blip r:embed="rId5"/>
          <a:stretch>
            <a:fillRect/>
          </a:stretch>
        </p:blipFill>
        <p:spPr>
          <a:xfrm>
            <a:off x="10650855" y="5037229"/>
            <a:ext cx="971550" cy="1165860"/>
          </a:xfrm>
          <a:prstGeom prst="rect">
            <a:avLst/>
          </a:prstGeom>
        </p:spPr>
      </p:pic>
    </p:spTree>
    <p:extLst>
      <p:ext uri="{BB962C8B-B14F-4D97-AF65-F5344CB8AC3E}">
        <p14:creationId xmlns:p14="http://schemas.microsoft.com/office/powerpoint/2010/main" val="3310008436"/>
      </p:ext>
    </p:extLst>
  </p:cSld>
  <p:clrMapOvr>
    <a:masterClrMapping/>
  </p:clrMapOvr>
</p:sld>
</file>

<file path=ppt/theme/theme1.xml><?xml version="1.0" encoding="utf-8"?>
<a:theme xmlns:a="http://schemas.openxmlformats.org/drawingml/2006/main" name="Office Theme">
  <a:themeElements>
    <a:clrScheme name="CLZ-2">
      <a:dk1>
        <a:srgbClr val="0D3241"/>
      </a:dk1>
      <a:lt1>
        <a:srgbClr val="FFFFFF"/>
      </a:lt1>
      <a:dk2>
        <a:srgbClr val="0E2841"/>
      </a:dk2>
      <a:lt2>
        <a:srgbClr val="EFFCFF"/>
      </a:lt2>
      <a:accent1>
        <a:srgbClr val="20CD77"/>
      </a:accent1>
      <a:accent2>
        <a:srgbClr val="D5D5D5"/>
      </a:accent2>
      <a:accent3>
        <a:srgbClr val="0083FE"/>
      </a:accent3>
      <a:accent4>
        <a:srgbClr val="FFB32B"/>
      </a:accent4>
      <a:accent5>
        <a:srgbClr val="793FF3"/>
      </a:accent5>
      <a:accent6>
        <a:srgbClr val="CFFFDE"/>
      </a:accent6>
      <a:hlink>
        <a:srgbClr val="0083FE"/>
      </a:hlink>
      <a:folHlink>
        <a:srgbClr val="919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C5A50CEA6CF44895E6219A0B8C4275" ma:contentTypeVersion="18" ma:contentTypeDescription="Een nieuw document maken." ma:contentTypeScope="" ma:versionID="09f7a767e72f5ce800b6e0f137fd8eeb">
  <xsd:schema xmlns:xsd="http://www.w3.org/2001/XMLSchema" xmlns:xs="http://www.w3.org/2001/XMLSchema" xmlns:p="http://schemas.microsoft.com/office/2006/metadata/properties" xmlns:ns2="69bef370-51b6-4993-b020-42262f228fc3" xmlns:ns3="a91f954e-df01-48bf-89e6-e0e988bbb9a6" targetNamespace="http://schemas.microsoft.com/office/2006/metadata/properties" ma:root="true" ma:fieldsID="f6b9cbd38a9d4303ea304c4ef3cb3a9a" ns2:_="" ns3:_="">
    <xsd:import namespace="69bef370-51b6-4993-b020-42262f228fc3"/>
    <xsd:import namespace="a91f954e-df01-48bf-89e6-e0e988bbb9a6"/>
    <xsd:element name="properties">
      <xsd:complexType>
        <xsd:sequence>
          <xsd:element name="documentManagement">
            <xsd:complexType>
              <xsd:all>
                <xsd:element ref="ns2:Datum"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ef370-51b6-4993-b020-42262f228fc3" elementFormDefault="qualified">
    <xsd:import namespace="http://schemas.microsoft.com/office/2006/documentManagement/types"/>
    <xsd:import namespace="http://schemas.microsoft.com/office/infopath/2007/PartnerControls"/>
    <xsd:element name="Datum" ma:index="8" nillable="true" ma:displayName="Datum" ma:format="DateOnly" ma:internalName="Datum">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7c86a4bc-adde-482e-be58-c99968a365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1f954e-df01-48bf-89e6-e0e988bbb9a6" elementFormDefault="qualified">
    <xsd:import namespace="http://schemas.microsoft.com/office/2006/documentManagement/types"/>
    <xsd:import namespace="http://schemas.microsoft.com/office/infopath/2007/PartnerControls"/>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2232a132-e266-416c-9ec9-74ec6f842249}" ma:internalName="TaxCatchAll" ma:showField="CatchAllData" ma:web="a91f954e-df01-48bf-89e6-e0e988bbb9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bef370-51b6-4993-b020-42262f228fc3">
      <Terms xmlns="http://schemas.microsoft.com/office/infopath/2007/PartnerControls"/>
    </lcf76f155ced4ddcb4097134ff3c332f>
    <Datum xmlns="69bef370-51b6-4993-b020-42262f228fc3" xsi:nil="true"/>
    <TaxCatchAll xmlns="a91f954e-df01-48bf-89e6-e0e988bbb9a6" xsi:nil="true"/>
  </documentManagement>
</p:properties>
</file>

<file path=customXml/itemProps1.xml><?xml version="1.0" encoding="utf-8"?>
<ds:datastoreItem xmlns:ds="http://schemas.openxmlformats.org/officeDocument/2006/customXml" ds:itemID="{B6E45FF1-763F-4CC7-A073-0DDA6B417E68}">
  <ds:schemaRefs>
    <ds:schemaRef ds:uri="http://schemas.microsoft.com/sharepoint/v3/contenttype/forms"/>
  </ds:schemaRefs>
</ds:datastoreItem>
</file>

<file path=customXml/itemProps2.xml><?xml version="1.0" encoding="utf-8"?>
<ds:datastoreItem xmlns:ds="http://schemas.openxmlformats.org/officeDocument/2006/customXml" ds:itemID="{7841501F-030A-4278-ABFE-AA7168788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ef370-51b6-4993-b020-42262f228fc3"/>
    <ds:schemaRef ds:uri="a91f954e-df01-48bf-89e6-e0e988bbb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8473CD-7494-433C-84DB-49CCF8C6359A}">
  <ds:schemaRefs>
    <ds:schemaRef ds:uri="http://schemas.microsoft.com/office/2006/metadata/properties"/>
    <ds:schemaRef ds:uri="http://schemas.microsoft.com/office/infopath/2007/PartnerControls"/>
    <ds:schemaRef ds:uri="69bef370-51b6-4993-b020-42262f228fc3"/>
    <ds:schemaRef ds:uri="a91f954e-df01-48bf-89e6-e0e988bbb9a6"/>
  </ds:schemaRefs>
</ds:datastoreItem>
</file>

<file path=docProps/app.xml><?xml version="1.0" encoding="utf-8"?>
<Properties xmlns="http://schemas.openxmlformats.org/officeDocument/2006/extended-properties" xmlns:vt="http://schemas.openxmlformats.org/officeDocument/2006/docPropsVTypes">
  <Template/>
  <TotalTime>12099</TotalTime>
  <Words>1266</Words>
  <Application>Microsoft Office PowerPoint</Application>
  <PresentationFormat>Breedbeeld</PresentationFormat>
  <Paragraphs>155</Paragraphs>
  <Slides>9</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Lato</vt:lpstr>
      <vt:lpstr>Poppins</vt:lpstr>
      <vt:lpstr>Arial</vt:lpstr>
      <vt:lpstr>Aptos</vt:lpstr>
      <vt:lpstr>Office Theme</vt:lpstr>
      <vt:lpstr>Project implementatie GLI nieuwe stijl Regio Gelderse Vallei </vt:lpstr>
      <vt:lpstr>Projecttitel + Regio + Organisatienaam</vt:lpstr>
      <vt:lpstr>Projecttitel + Regio + Organisatienaam</vt:lpstr>
      <vt:lpstr>Projecttitel + Regio + Organisatienaam</vt:lpstr>
      <vt:lpstr>Projecttitel + Regio + Organisatienaam</vt:lpstr>
      <vt:lpstr>Projecttitel + Regio + Organisatienaam</vt:lpstr>
      <vt:lpstr>Projecttitel + Regio + Organisatienaam</vt:lpstr>
      <vt:lpstr>Projecttitel + Regio + Organisatienaam</vt:lpstr>
      <vt:lpstr>Projecttitel + Regio + organisatienaam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van Oers-Keek</dc:creator>
  <cp:lastModifiedBy>Diede van Brakel</cp:lastModifiedBy>
  <cp:revision>16</cp:revision>
  <dcterms:created xsi:type="dcterms:W3CDTF">2025-06-08T11:24:11Z</dcterms:created>
  <dcterms:modified xsi:type="dcterms:W3CDTF">2026-04-10T10:04:17Z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0x01010094C5A50CEA6CF44895E6219A0B8C4275</vt:lpwstr>
  </property>
  <property fmtid="{D5CDD505-2E9C-101B-9397-08002B2CF9AE}" pid="3" name="MediaServiceImageTags">
    <vt:lpwstr/>
  </property>
</Properties>
</file>