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5"/>
  </p:sldMasterIdLst>
  <p:notesMasterIdLst>
    <p:notesMasterId r:id="rId15"/>
  </p:notesMasterIdLst>
  <p:sldIdLst>
    <p:sldId id="256" r:id="rId6"/>
    <p:sldId id="259" r:id="rId7"/>
    <p:sldId id="262" r:id="rId8"/>
    <p:sldId id="257" r:id="rId9"/>
    <p:sldId id="263" r:id="rId10"/>
    <p:sldId id="264" r:id="rId11"/>
    <p:sldId id="258" r:id="rId12"/>
    <p:sldId id="260" r:id="rId13"/>
    <p:sldId id="261" r:id="rId14"/>
  </p:sldIdLst>
  <p:sldSz cx="12192000" cy="6858000"/>
  <p:notesSz cx="6858000" cy="914400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</p:embeddedFontLst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40F2"/>
    <a:srgbClr val="FFB22B"/>
    <a:srgbClr val="0D3242"/>
    <a:srgbClr val="0085FF"/>
    <a:srgbClr val="20CC78"/>
    <a:srgbClr val="838988"/>
    <a:srgbClr val="CFFFDE"/>
    <a:srgbClr val="EF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F1AA39-01C6-4CD2-B669-7D49EF05D7E6}" v="25" dt="2026-01-09T10:29:40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40"/>
    <p:restoredTop sz="94718"/>
  </p:normalViewPr>
  <p:slideViewPr>
    <p:cSldViewPr snapToGrid="0">
      <p:cViewPr varScale="1">
        <p:scale>
          <a:sx n="70" d="100"/>
          <a:sy n="70" d="100"/>
        </p:scale>
        <p:origin x="77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46769291467079"/>
          <c:y val="0.1598819833626203"/>
          <c:w val="0.64042017707170218"/>
          <c:h val="0.760141745801331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Meer betrokken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DF9-3343-984F-5C4C4C1AE9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83C-9B4F-BA74-0C88FEB6F6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DF9-3343-984F-5C4C4C1AE9B1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DF9-3343-984F-5C4C4C1AE9B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DF9-3343-984F-5C4C4C1AE9B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C-9B4F-BA74-0C88FEB6F6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3C-9B4F-BA74-0C88FEB6F6E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Meer betrokken</c:v>
                </c:pt>
              </c:strCache>
            </c:strRef>
          </c:tx>
          <c:spPr>
            <a:solidFill>
              <a:srgbClr val="FFB22B"/>
            </a:solidFill>
          </c:spPr>
          <c:dPt>
            <c:idx val="0"/>
            <c:bubble3D val="0"/>
            <c:spPr>
              <a:solidFill>
                <a:srgbClr val="FFB22B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441-6741-A424-8B09666443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41-6741-A424-8B096664439A}"/>
              </c:ext>
            </c:extLst>
          </c:dPt>
          <c:dPt>
            <c:idx val="2"/>
            <c:bubble3D val="0"/>
            <c:spPr>
              <a:solidFill>
                <a:srgbClr val="FFB22B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441-6741-A424-8B096664439A}"/>
              </c:ext>
            </c:extLst>
          </c:dPt>
          <c:dPt>
            <c:idx val="3"/>
            <c:bubble3D val="0"/>
            <c:spPr>
              <a:solidFill>
                <a:srgbClr val="FFB22B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441-6741-A424-8B096664439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441-6741-A424-8B096664439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41-6741-A424-8B09666443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N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41-6741-A424-8B096664439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Meer betrokken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66B-8C4E-B011-D32582FD83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66B-8C4E-B011-D32582FD83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66B-8C4E-B011-D32582FD83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66B-8C4E-B011-D32582FD838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66B-8C4E-B011-D32582FD838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6B-8C4E-B011-D32582FD8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6B-8C4E-B011-D32582FD83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D0E2A-773D-9C40-A5EF-FD65D26D0EFA}" type="datetimeFigureOut">
              <a:rPr lang="en-NL" smtClean="0"/>
              <a:t>01/29/2026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477AF-1FF6-5B42-8A4A-0B6EB013DC4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8498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6822D-DD51-45CB-EE9C-0FB99CA2D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D64CA7-18F3-EED6-35A0-F33FF8F1B2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DFA9FF-28BC-71DB-121C-23E00B938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11FBE-CFC5-EDD2-5B82-8502E8AC83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477AF-1FF6-5B42-8A4A-0B6EB013DC4F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8555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477AF-1FF6-5B42-8A4A-0B6EB013DC4F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81605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85BD6-182C-ED99-72C0-A3241EAF6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29E67E-4C3F-3CD0-31B3-1175381B49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5BED84-0F5C-81D8-863F-E0ADAC3B8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6A210-91BB-ABDF-9CD5-83180FDEA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477AF-1FF6-5B42-8A4A-0B6EB013DC4F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67431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B99B0-2F84-FC3F-0C6C-6F36AFCAD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CF2E43-AE56-5A32-C7ED-AF462A6DD1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5A48DC-9AC1-E737-8029-4357E69215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53054-7456-BA71-EC45-957EE929E4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477AF-1FF6-5B42-8A4A-0B6EB013DC4F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5762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B5EB98-06C4-D85E-3902-B9E589E66A5F}"/>
              </a:ext>
            </a:extLst>
          </p:cNvPr>
          <p:cNvSpPr/>
          <p:nvPr userDrawn="1"/>
        </p:nvSpPr>
        <p:spPr>
          <a:xfrm>
            <a:off x="0" y="1"/>
            <a:ext cx="12192000" cy="5760000"/>
          </a:xfrm>
          <a:prstGeom prst="rect">
            <a:avLst/>
          </a:prstGeom>
          <a:solidFill>
            <a:srgbClr val="0D3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>
              <a:solidFill>
                <a:srgbClr val="0D324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90989F-D1AE-7F95-8708-ED36AFE5A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302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50088-E4CE-B3D6-F80C-11E27D9B0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099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rgbClr val="20CC78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N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CDCBEE-9116-A31C-5F9E-E41F51D4EF4D}"/>
              </a:ext>
            </a:extLst>
          </p:cNvPr>
          <p:cNvSpPr/>
          <p:nvPr userDrawn="1"/>
        </p:nvSpPr>
        <p:spPr>
          <a:xfrm>
            <a:off x="0" y="5760001"/>
            <a:ext cx="12192000" cy="109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Picture 10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0EF178EC-3DD8-42D9-02DF-5B695B3654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6097102"/>
            <a:ext cx="2623342" cy="50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5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52BB8-159D-7FBB-7DBC-BBA9D486C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6CA460-B9FA-F650-7212-76106DB84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221400" cy="5016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20CC7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 err="1"/>
              <a:t>leefstijlcoalitie.nl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71127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52BB8-159D-7FBB-7DBC-BBA9D486C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6CA460-B9FA-F650-7212-76106DB84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221400" cy="5016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20CC7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 err="1"/>
              <a:t>leefstijlcoalitie.nl</a:t>
            </a:r>
            <a:endParaRPr lang="en-NL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C4374A-A6A0-D1CD-E5CA-C4E78D27B3C8}"/>
              </a:ext>
            </a:extLst>
          </p:cNvPr>
          <p:cNvSpPr txBox="1">
            <a:spLocks/>
          </p:cNvSpPr>
          <p:nvPr userDrawn="1"/>
        </p:nvSpPr>
        <p:spPr>
          <a:xfrm>
            <a:off x="4295999" y="1825625"/>
            <a:ext cx="3600000" cy="4192116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numCol="1" spcCol="3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7A8DC6D-9D13-0184-DDC2-F40B4764351C}"/>
              </a:ext>
            </a:extLst>
          </p:cNvPr>
          <p:cNvSpPr txBox="1">
            <a:spLocks/>
          </p:cNvSpPr>
          <p:nvPr userDrawn="1"/>
        </p:nvSpPr>
        <p:spPr>
          <a:xfrm>
            <a:off x="8232000" y="1825625"/>
            <a:ext cx="3600000" cy="4192116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numCol="1" spcCol="3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7AAAA6-E9FE-A9D1-8F07-B49069810EE6}"/>
              </a:ext>
            </a:extLst>
          </p:cNvPr>
          <p:cNvSpPr txBox="1">
            <a:spLocks/>
          </p:cNvSpPr>
          <p:nvPr userDrawn="1"/>
        </p:nvSpPr>
        <p:spPr>
          <a:xfrm>
            <a:off x="354193" y="1825625"/>
            <a:ext cx="3600000" cy="4192116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numCol="1" spcCol="3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85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52BB8-159D-7FBB-7DBC-BBA9D486C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6CA460-B9FA-F650-7212-76106DB84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221400" cy="5016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20CC7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 err="1"/>
              <a:t>leefstijlcoalitie.nl</a:t>
            </a:r>
            <a:endParaRPr lang="en-NL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7A8DC6D-9D13-0184-DDC2-F40B4764351C}"/>
              </a:ext>
            </a:extLst>
          </p:cNvPr>
          <p:cNvSpPr txBox="1">
            <a:spLocks/>
          </p:cNvSpPr>
          <p:nvPr userDrawn="1"/>
        </p:nvSpPr>
        <p:spPr>
          <a:xfrm>
            <a:off x="8232000" y="1825625"/>
            <a:ext cx="3600000" cy="4192116"/>
          </a:xfrm>
          <a:prstGeom prst="rect">
            <a:avLst/>
          </a:prstGeom>
          <a:solidFill>
            <a:srgbClr val="0D3242"/>
          </a:solidFill>
        </p:spPr>
        <p:txBody>
          <a:bodyPr vert="horz" lIns="180000" tIns="180000" rIns="180000" bIns="180000" numCol="1" spcCol="360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1AC5A-D5DC-2D22-F27D-7514A09B56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0709" y="1988869"/>
            <a:ext cx="609600" cy="43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13814D-D0A0-A219-E26C-FFF44DB4F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042822" y="5400247"/>
            <a:ext cx="6096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6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52BB8-159D-7FBB-7DBC-BBA9D486C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6CA460-B9FA-F650-7212-76106DB84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221400" cy="5016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20CC7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 err="1"/>
              <a:t>leefstijlcoalitie.nl</a:t>
            </a:r>
            <a:endParaRPr lang="en-NL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7A8DC6D-9D13-0184-DDC2-F40B4764351C}"/>
              </a:ext>
            </a:extLst>
          </p:cNvPr>
          <p:cNvSpPr txBox="1">
            <a:spLocks/>
          </p:cNvSpPr>
          <p:nvPr userDrawn="1"/>
        </p:nvSpPr>
        <p:spPr>
          <a:xfrm>
            <a:off x="8232000" y="1825625"/>
            <a:ext cx="3600000" cy="4192116"/>
          </a:xfrm>
          <a:prstGeom prst="rect">
            <a:avLst/>
          </a:prstGeom>
          <a:solidFill>
            <a:srgbClr val="20CC78"/>
          </a:solidFill>
        </p:spPr>
        <p:txBody>
          <a:bodyPr vert="horz" lIns="180000" tIns="180000" rIns="180000" bIns="180000" numCol="1" spcCol="360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7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52BB8-159D-7FBB-7DBC-BBA9D486C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6CA460-B9FA-F650-7212-76106DB84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221400" cy="5016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20CC7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 err="1"/>
              <a:t>leefstijlcoalitie.nl</a:t>
            </a:r>
            <a:endParaRPr lang="en-NL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C4374A-A6A0-D1CD-E5CA-C4E78D27B3C8}"/>
              </a:ext>
            </a:extLst>
          </p:cNvPr>
          <p:cNvSpPr txBox="1">
            <a:spLocks/>
          </p:cNvSpPr>
          <p:nvPr userDrawn="1"/>
        </p:nvSpPr>
        <p:spPr>
          <a:xfrm>
            <a:off x="4295999" y="1825625"/>
            <a:ext cx="3600000" cy="4192116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numCol="1" spcCol="3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7A8DC6D-9D13-0184-DDC2-F40B4764351C}"/>
              </a:ext>
            </a:extLst>
          </p:cNvPr>
          <p:cNvSpPr txBox="1">
            <a:spLocks/>
          </p:cNvSpPr>
          <p:nvPr userDrawn="1"/>
        </p:nvSpPr>
        <p:spPr>
          <a:xfrm>
            <a:off x="8232000" y="1825625"/>
            <a:ext cx="3600000" cy="4192116"/>
          </a:xfrm>
          <a:prstGeom prst="rect">
            <a:avLst/>
          </a:prstGeom>
          <a:solidFill>
            <a:srgbClr val="0D3242"/>
          </a:solidFill>
        </p:spPr>
        <p:txBody>
          <a:bodyPr vert="horz" lIns="180000" tIns="180000" rIns="180000" bIns="180000" numCol="1" spcCol="360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9BD40C-00BA-F5F6-A2DE-DBF8F7F5EF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8475" y="1984847"/>
            <a:ext cx="609600" cy="431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7655E3-5437-7711-08ED-2EF80CF2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042822" y="5400246"/>
            <a:ext cx="609600" cy="431800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0AC1B3A-CF72-9A77-665E-249175BE1608}"/>
              </a:ext>
            </a:extLst>
          </p:cNvPr>
          <p:cNvSpPr txBox="1">
            <a:spLocks/>
          </p:cNvSpPr>
          <p:nvPr userDrawn="1"/>
        </p:nvSpPr>
        <p:spPr>
          <a:xfrm>
            <a:off x="354194" y="1825625"/>
            <a:ext cx="3600000" cy="4192116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numCol="1" spcCol="3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77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EF1830-D6A0-2419-B826-915707714568}"/>
              </a:ext>
            </a:extLst>
          </p:cNvPr>
          <p:cNvSpPr/>
          <p:nvPr userDrawn="1"/>
        </p:nvSpPr>
        <p:spPr>
          <a:xfrm>
            <a:off x="0" y="646043"/>
            <a:ext cx="12192000" cy="5710307"/>
          </a:xfrm>
          <a:prstGeom prst="rect">
            <a:avLst/>
          </a:prstGeom>
          <a:solidFill>
            <a:srgbClr val="EFF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4DB617-85DC-BF93-BD15-46F40D825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11472000" cy="646042"/>
          </a:xfrm>
          <a:prstGeom prst="rect">
            <a:avLst/>
          </a:prstGeom>
        </p:spPr>
        <p:txBody>
          <a:bodyPr vert="horz" lIns="0" tIns="5400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A6459-E0BC-A37A-B9BF-7730DE23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8" y="1825625"/>
            <a:ext cx="11473200" cy="4192116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numCol="1" spcCol="36000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03F5F-B6EB-D59B-46EB-0B62BDE5C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221400" cy="5016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20CC7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 err="1"/>
              <a:t>leefstijlcoalitie.nl</a:t>
            </a:r>
            <a:endParaRPr lang="en-NL" dirty="0"/>
          </a:p>
        </p:txBody>
      </p:sp>
      <p:pic>
        <p:nvPicPr>
          <p:cNvPr id="9" name="Picture 8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F2DF6C21-C10A-A2CF-72A5-FD24D76A953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60000" y="6483600"/>
            <a:ext cx="1474580" cy="2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4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  <p:sldLayoutId id="2147483654" r:id="rId5"/>
    <p:sldLayoutId id="214748365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0" i="0" kern="1200">
          <a:solidFill>
            <a:srgbClr val="0D3242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D3242"/>
          </a:solidFill>
          <a:latin typeface="Poppins" pitchFamily="2" charset="77"/>
          <a:ea typeface="Lato" panose="020F0502020204030203" pitchFamily="34" charset="0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D324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D324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D324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D324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0E1FB-9131-BBD1-5AFB-846E3FFBBA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Leefstijl op recept </a:t>
            </a:r>
            <a:br>
              <a:rPr lang="nl-NL" b="1" dirty="0"/>
            </a:br>
            <a:r>
              <a:rPr lang="nl-NL" b="1" dirty="0"/>
              <a:t>Regio Gooi e.o.  </a:t>
            </a:r>
            <a:br>
              <a:rPr lang="nl-NL" b="1" dirty="0"/>
            </a:br>
            <a:r>
              <a:rPr lang="nl-NL" b="1" dirty="0"/>
              <a:t>SAGO  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7BDEEE-94C1-BBA7-2605-787A6D8CE2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Resultaten implementatievouchers</a:t>
            </a:r>
            <a:r>
              <a:rPr lang="en-NL" dirty="0">
                <a:effectLst/>
              </a:rPr>
              <a:t> </a:t>
            </a:r>
            <a:endParaRPr lang="en-N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8A277F-5025-B0C8-5343-7CE1CB211C57}"/>
              </a:ext>
            </a:extLst>
          </p:cNvPr>
          <p:cNvSpPr txBox="1">
            <a:spLocks/>
          </p:cNvSpPr>
          <p:nvPr/>
        </p:nvSpPr>
        <p:spPr>
          <a:xfrm>
            <a:off x="7265772" y="5735637"/>
            <a:ext cx="4566227" cy="1122363"/>
          </a:xfrm>
          <a:prstGeom prst="rect">
            <a:avLst/>
          </a:prstGeom>
        </p:spPr>
        <p:txBody>
          <a:bodyPr vert="horz" lIns="0" tIns="5400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D3242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r"/>
            <a:endParaRPr lang="en-NL" sz="1200" b="0" dirty="0"/>
          </a:p>
        </p:txBody>
      </p:sp>
      <p:pic>
        <p:nvPicPr>
          <p:cNvPr id="5" name="Afbeelding 4" descr="SAGO_logo">
            <a:extLst>
              <a:ext uri="{FF2B5EF4-FFF2-40B4-BE49-F238E27FC236}">
                <a16:creationId xmlns:a16="http://schemas.microsoft.com/office/drawing/2014/main" id="{756E07BF-A783-01D1-ECE5-6BC2048FC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33" y="5931058"/>
            <a:ext cx="164592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76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0788E04-32D3-82E9-4367-67BC8FE6D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9959"/>
            <a:ext cx="11634952" cy="265557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A647EED-EFDD-3620-AA23-EC24B4F9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0"/>
            <a:ext cx="11472000" cy="646042"/>
          </a:xfrm>
        </p:spPr>
        <p:txBody>
          <a:bodyPr/>
          <a:lstStyle/>
          <a:p>
            <a:r>
              <a:rPr lang="nl-NL" dirty="0"/>
              <a:t>Leefstijl op Recept –Gooi e.o. – SAGO</a:t>
            </a:r>
            <a:endParaRPr lang="en-N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74DCCE-3FFA-B6BF-9EB2-35A7E971B00F}"/>
              </a:ext>
            </a:extLst>
          </p:cNvPr>
          <p:cNvSpPr txBox="1">
            <a:spLocks/>
          </p:cNvSpPr>
          <p:nvPr/>
        </p:nvSpPr>
        <p:spPr>
          <a:xfrm>
            <a:off x="7265772" y="0"/>
            <a:ext cx="4566227" cy="646042"/>
          </a:xfrm>
          <a:prstGeom prst="rect">
            <a:avLst/>
          </a:prstGeom>
        </p:spPr>
        <p:txBody>
          <a:bodyPr vert="horz" lIns="0" tIns="5400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D3242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r"/>
            <a:r>
              <a:rPr lang="nl-NL" sz="1200" b="0" dirty="0"/>
              <a:t>[]</a:t>
            </a:r>
            <a:endParaRPr lang="en-NL" sz="1200" b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7DD4081-096E-9A80-8156-6F6DA4F6CA92}"/>
              </a:ext>
            </a:extLst>
          </p:cNvPr>
          <p:cNvSpPr txBox="1">
            <a:spLocks/>
          </p:cNvSpPr>
          <p:nvPr/>
        </p:nvSpPr>
        <p:spPr>
          <a:xfrm>
            <a:off x="360000" y="654908"/>
            <a:ext cx="11472000" cy="991330"/>
          </a:xfrm>
          <a:prstGeom prst="rect">
            <a:avLst/>
          </a:prstGeom>
        </p:spPr>
        <p:txBody>
          <a:bodyPr vert="horz" lIns="0" tIns="5400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D3242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sz="2800" dirty="0">
                <a:solidFill>
                  <a:srgbClr val="0085FF"/>
                </a:solidFill>
              </a:rPr>
              <a:t>Onderdeel 1: </a:t>
            </a:r>
            <a:r>
              <a:rPr lang="nl-NL" sz="2800" dirty="0"/>
              <a:t>Doel van het project</a:t>
            </a:r>
            <a:endParaRPr lang="en-NL" sz="28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41F7E78-E023-99CE-2C6D-6A6CA6347FF0}"/>
              </a:ext>
            </a:extLst>
          </p:cNvPr>
          <p:cNvSpPr txBox="1">
            <a:spLocks/>
          </p:cNvSpPr>
          <p:nvPr/>
        </p:nvSpPr>
        <p:spPr>
          <a:xfrm>
            <a:off x="359998" y="1646239"/>
            <a:ext cx="6028102" cy="1403822"/>
          </a:xfrm>
          <a:prstGeom prst="rect">
            <a:avLst/>
          </a:prstGeom>
          <a:noFill/>
        </p:spPr>
        <p:txBody>
          <a:bodyPr vert="horz" lIns="0" tIns="0" rIns="0" bIns="0" numCol="1" spcCol="3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latin typeface="Poppins" pitchFamily="2" charset="77"/>
                <a:cs typeface="Poppins" pitchFamily="2" charset="77"/>
              </a:rPr>
              <a:t>Plaats </a:t>
            </a:r>
            <a:r>
              <a:rPr lang="en-GB" sz="1800" dirty="0" err="1">
                <a:latin typeface="Poppins" pitchFamily="2" charset="77"/>
                <a:cs typeface="Poppins" pitchFamily="2" charset="77"/>
              </a:rPr>
              <a:t>hier</a:t>
            </a:r>
            <a:r>
              <a:rPr lang="en-GB" sz="1800" dirty="0">
                <a:latin typeface="Poppins" pitchFamily="2" charset="77"/>
                <a:cs typeface="Poppins" pitchFamily="2" charset="77"/>
              </a:rPr>
              <a:t> het </a:t>
            </a:r>
            <a:r>
              <a:rPr lang="en-GB" sz="1800" dirty="0" err="1">
                <a:latin typeface="Poppins" pitchFamily="2" charset="77"/>
                <a:cs typeface="Poppins" pitchFamily="2" charset="77"/>
              </a:rPr>
              <a:t>doel</a:t>
            </a:r>
            <a:r>
              <a:rPr lang="en-GB" sz="1800" dirty="0">
                <a:latin typeface="Poppins" pitchFamily="2" charset="77"/>
                <a:cs typeface="Poppins" pitchFamily="2" charset="77"/>
              </a:rPr>
              <a:t> van het project in </a:t>
            </a:r>
            <a:r>
              <a:rPr lang="en-GB" sz="1800" dirty="0" err="1">
                <a:latin typeface="Poppins" pitchFamily="2" charset="77"/>
                <a:cs typeface="Poppins" pitchFamily="2" charset="77"/>
              </a:rPr>
              <a:t>één</a:t>
            </a:r>
            <a:r>
              <a:rPr lang="en-GB" sz="1800" dirty="0">
                <a:latin typeface="Poppins" pitchFamily="2" charset="77"/>
                <a:cs typeface="Poppins" pitchFamily="2" charset="77"/>
              </a:rPr>
              <a:t> zin…</a:t>
            </a:r>
          </a:p>
          <a:p>
            <a:pPr marL="0" indent="0">
              <a:buNone/>
            </a:pPr>
            <a:r>
              <a:rPr lang="nl-NL" sz="1800" dirty="0"/>
              <a:t>Patiënten ondersteunen bij het maken van gezonde keuzes, zodat ziekte zoveel mogelijk wordt voorkomen in plaats van behandeld</a:t>
            </a:r>
            <a:endParaRPr lang="en-NL" sz="1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4F0D5F-F776-2D8B-C25F-FF871011AC4E}"/>
              </a:ext>
            </a:extLst>
          </p:cNvPr>
          <p:cNvSpPr/>
          <p:nvPr/>
        </p:nvSpPr>
        <p:spPr>
          <a:xfrm>
            <a:off x="1258883" y="2766599"/>
            <a:ext cx="125999" cy="125999"/>
          </a:xfrm>
          <a:prstGeom prst="ellipse">
            <a:avLst/>
          </a:prstGeom>
          <a:solidFill>
            <a:srgbClr val="8389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EDDD11E-1235-0C72-6433-74C63036A00F}"/>
              </a:ext>
            </a:extLst>
          </p:cNvPr>
          <p:cNvCxnSpPr>
            <a:cxnSpLocks/>
          </p:cNvCxnSpPr>
          <p:nvPr/>
        </p:nvCxnSpPr>
        <p:spPr>
          <a:xfrm>
            <a:off x="1321882" y="2892598"/>
            <a:ext cx="0" cy="545873"/>
          </a:xfrm>
          <a:prstGeom prst="line">
            <a:avLst/>
          </a:prstGeom>
          <a:ln>
            <a:solidFill>
              <a:srgbClr val="838988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AD45DC8-0B29-1C82-D5A3-818F04D23B40}"/>
              </a:ext>
            </a:extLst>
          </p:cNvPr>
          <p:cNvSpPr/>
          <p:nvPr/>
        </p:nvSpPr>
        <p:spPr>
          <a:xfrm>
            <a:off x="961882" y="3352463"/>
            <a:ext cx="720000" cy="360000"/>
          </a:xfrm>
          <a:prstGeom prst="roundRect">
            <a:avLst/>
          </a:prstGeom>
          <a:solidFill>
            <a:srgbClr val="8389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506D6F-EE82-E839-FB71-C6D0A40D881D}"/>
              </a:ext>
            </a:extLst>
          </p:cNvPr>
          <p:cNvSpPr txBox="1">
            <a:spLocks/>
          </p:cNvSpPr>
          <p:nvPr/>
        </p:nvSpPr>
        <p:spPr>
          <a:xfrm>
            <a:off x="199697" y="3429000"/>
            <a:ext cx="2254429" cy="2655570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numCol="1" spcCol="3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dirty="0">
                <a:latin typeface="Poppins" pitchFamily="2" charset="77"/>
                <a:cs typeface="Poppins" pitchFamily="2" charset="77"/>
              </a:rPr>
              <a:t>We hebben onze ambitie besproken met de apothekers in de regio en een subsidie aangevraagd bij de coalitie leefstijl in de zorg om het project mogelijk te maken.</a:t>
            </a:r>
          </a:p>
          <a:p>
            <a:pPr marL="0" indent="0">
              <a:buNone/>
            </a:pPr>
            <a:endParaRPr lang="en-NL" sz="14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3AE72F1-7F54-C375-E05E-6004135DAFE8}"/>
              </a:ext>
            </a:extLst>
          </p:cNvPr>
          <p:cNvSpPr/>
          <p:nvPr/>
        </p:nvSpPr>
        <p:spPr>
          <a:xfrm>
            <a:off x="3709983" y="2766599"/>
            <a:ext cx="125999" cy="125999"/>
          </a:xfrm>
          <a:prstGeom prst="ellipse">
            <a:avLst/>
          </a:prstGeom>
          <a:solidFill>
            <a:srgbClr val="008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1C4D86E-C55B-79E6-B769-B0DB34945297}"/>
              </a:ext>
            </a:extLst>
          </p:cNvPr>
          <p:cNvCxnSpPr>
            <a:cxnSpLocks/>
          </p:cNvCxnSpPr>
          <p:nvPr/>
        </p:nvCxnSpPr>
        <p:spPr>
          <a:xfrm>
            <a:off x="3772982" y="2892598"/>
            <a:ext cx="0" cy="545873"/>
          </a:xfrm>
          <a:prstGeom prst="line">
            <a:avLst/>
          </a:prstGeom>
          <a:ln>
            <a:solidFill>
              <a:srgbClr val="0085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E5B9F28-E480-CF7F-66F4-234996F59B15}"/>
              </a:ext>
            </a:extLst>
          </p:cNvPr>
          <p:cNvSpPr/>
          <p:nvPr/>
        </p:nvSpPr>
        <p:spPr>
          <a:xfrm>
            <a:off x="3412982" y="3352463"/>
            <a:ext cx="720000" cy="360000"/>
          </a:xfrm>
          <a:prstGeom prst="roundRect">
            <a:avLst/>
          </a:prstGeom>
          <a:solidFill>
            <a:srgbClr val="0085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6BB5E21-A02F-808E-A60A-0085867F0356}"/>
              </a:ext>
            </a:extLst>
          </p:cNvPr>
          <p:cNvSpPr/>
          <p:nvPr/>
        </p:nvSpPr>
        <p:spPr>
          <a:xfrm>
            <a:off x="6161083" y="2766599"/>
            <a:ext cx="125999" cy="125999"/>
          </a:xfrm>
          <a:prstGeom prst="ellipse">
            <a:avLst/>
          </a:prstGeom>
          <a:solidFill>
            <a:srgbClr val="20CC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89FCD45-1F54-9648-C2C2-106DE11C8D50}"/>
              </a:ext>
            </a:extLst>
          </p:cNvPr>
          <p:cNvCxnSpPr>
            <a:cxnSpLocks/>
          </p:cNvCxnSpPr>
          <p:nvPr/>
        </p:nvCxnSpPr>
        <p:spPr>
          <a:xfrm>
            <a:off x="6224082" y="2892598"/>
            <a:ext cx="0" cy="545873"/>
          </a:xfrm>
          <a:prstGeom prst="line">
            <a:avLst/>
          </a:prstGeom>
          <a:ln>
            <a:solidFill>
              <a:srgbClr val="20CC78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C2CFBAF-869D-3C88-D5C8-ED9C270A35A6}"/>
              </a:ext>
            </a:extLst>
          </p:cNvPr>
          <p:cNvSpPr/>
          <p:nvPr/>
        </p:nvSpPr>
        <p:spPr>
          <a:xfrm>
            <a:off x="5864082" y="3352463"/>
            <a:ext cx="720000" cy="360000"/>
          </a:xfrm>
          <a:prstGeom prst="roundRect">
            <a:avLst/>
          </a:prstGeom>
          <a:solidFill>
            <a:srgbClr val="20CC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894BF36-ABAF-E1AB-537E-8086B05C4CC3}"/>
              </a:ext>
            </a:extLst>
          </p:cNvPr>
          <p:cNvSpPr/>
          <p:nvPr/>
        </p:nvSpPr>
        <p:spPr>
          <a:xfrm>
            <a:off x="8611174" y="2766599"/>
            <a:ext cx="125999" cy="125999"/>
          </a:xfrm>
          <a:prstGeom prst="ellipse">
            <a:avLst/>
          </a:prstGeom>
          <a:solidFill>
            <a:srgbClr val="7A40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B4CE132-2BE5-2AD3-7DDB-B015B1046337}"/>
              </a:ext>
            </a:extLst>
          </p:cNvPr>
          <p:cNvCxnSpPr>
            <a:cxnSpLocks/>
          </p:cNvCxnSpPr>
          <p:nvPr/>
        </p:nvCxnSpPr>
        <p:spPr>
          <a:xfrm>
            <a:off x="8674173" y="2892598"/>
            <a:ext cx="0" cy="545873"/>
          </a:xfrm>
          <a:prstGeom prst="line">
            <a:avLst/>
          </a:prstGeom>
          <a:ln>
            <a:solidFill>
              <a:srgbClr val="7A40F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34E939C-CF38-8F16-56C3-305F1BF5C1A4}"/>
              </a:ext>
            </a:extLst>
          </p:cNvPr>
          <p:cNvSpPr/>
          <p:nvPr/>
        </p:nvSpPr>
        <p:spPr>
          <a:xfrm>
            <a:off x="8314173" y="3352463"/>
            <a:ext cx="720000" cy="360000"/>
          </a:xfrm>
          <a:prstGeom prst="roundRect">
            <a:avLst/>
          </a:prstGeom>
          <a:solidFill>
            <a:srgbClr val="7A40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2F12C92-1417-CF51-4E18-6187A7311A8A}"/>
              </a:ext>
            </a:extLst>
          </p:cNvPr>
          <p:cNvSpPr txBox="1">
            <a:spLocks/>
          </p:cNvSpPr>
          <p:nvPr/>
        </p:nvSpPr>
        <p:spPr>
          <a:xfrm>
            <a:off x="2649788" y="3429000"/>
            <a:ext cx="2254429" cy="2655570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numCol="1" spcCol="3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dirty="0">
                <a:latin typeface="Poppins" pitchFamily="2" charset="77"/>
                <a:cs typeface="Poppins" pitchFamily="2" charset="77"/>
              </a:rPr>
              <a:t>We zijn gestart door 25 apothekers opgeleid tot leefstijlapotheker &amp; 20 apothekers assistentes opgeleid tot leefstijl apothekers assistente.</a:t>
            </a:r>
          </a:p>
          <a:p>
            <a:pPr marL="0" indent="0">
              <a:buNone/>
            </a:pPr>
            <a:endParaRPr lang="nl-NL" sz="14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07DA239-BA09-2EEE-C839-D0CA5E7CFCCF}"/>
              </a:ext>
            </a:extLst>
          </p:cNvPr>
          <p:cNvSpPr txBox="1">
            <a:spLocks/>
          </p:cNvSpPr>
          <p:nvPr/>
        </p:nvSpPr>
        <p:spPr>
          <a:xfrm>
            <a:off x="5099879" y="3429000"/>
            <a:ext cx="2254429" cy="2655570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numCol="1" spcCol="36000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500" dirty="0">
                <a:latin typeface="Poppins" pitchFamily="2" charset="77"/>
                <a:cs typeface="Poppins" pitchFamily="2" charset="77"/>
              </a:rPr>
              <a:t>We hebben actief contact gezocht met relevante ketenpartners in de regio om te onderzoeken hoe onze activiteiten kunnen aansluiten op de bestaande zorgketen</a:t>
            </a:r>
          </a:p>
          <a:p>
            <a:pPr marL="0" indent="0">
              <a:buNone/>
            </a:pPr>
            <a:r>
              <a:rPr lang="nl-NL" sz="1500" dirty="0">
                <a:latin typeface="Poppins" pitchFamily="2" charset="77"/>
                <a:cs typeface="Poppins" pitchFamily="2" charset="77"/>
              </a:rPr>
              <a:t>Korte werkwijzen opgesteld om de samenwerking praktisch te maken</a:t>
            </a:r>
          </a:p>
          <a:p>
            <a:pPr marL="0" indent="0">
              <a:buNone/>
            </a:pPr>
            <a:r>
              <a:rPr lang="nl-NL" sz="1500" dirty="0" err="1">
                <a:latin typeface="Poppins" pitchFamily="2" charset="77"/>
                <a:cs typeface="Poppins" pitchFamily="2" charset="77"/>
              </a:rPr>
              <a:t>Praktijkdag</a:t>
            </a:r>
            <a:r>
              <a:rPr lang="nl-NL" sz="1500" dirty="0">
                <a:latin typeface="Poppins" pitchFamily="2" charset="77"/>
                <a:cs typeface="Poppins" pitchFamily="2" charset="77"/>
              </a:rPr>
              <a:t> georganiseerd voor apothekers, waarbij alle relevante ketenpartners aanwezig waren</a:t>
            </a:r>
          </a:p>
          <a:p>
            <a:pPr marL="0" indent="0">
              <a:buNone/>
            </a:pPr>
            <a:endParaRPr lang="nl-NL" sz="1400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endParaRPr lang="nl-NL" sz="14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43CA799-8E14-E4F8-BFCA-DC3D12A2B707}"/>
              </a:ext>
            </a:extLst>
          </p:cNvPr>
          <p:cNvSpPr txBox="1">
            <a:spLocks/>
          </p:cNvSpPr>
          <p:nvPr/>
        </p:nvSpPr>
        <p:spPr>
          <a:xfrm>
            <a:off x="7546958" y="3429000"/>
            <a:ext cx="2254430" cy="2655570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numCol="1" spcCol="3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dirty="0">
                <a:latin typeface="Poppins" pitchFamily="2" charset="77"/>
                <a:cs typeface="Poppins" pitchFamily="2" charset="77"/>
              </a:rPr>
              <a:t>Thema leefstijlapotheker is structureel opgenomen in de wijkjaarplannen en wordt vergoed vanuit de wijkgelden</a:t>
            </a: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nl-NL" sz="1400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endParaRPr lang="en-NL" sz="1400" dirty="0"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2" name="Straight Connector 44">
            <a:extLst>
              <a:ext uri="{FF2B5EF4-FFF2-40B4-BE49-F238E27FC236}">
                <a16:creationId xmlns:a16="http://schemas.microsoft.com/office/drawing/2014/main" id="{4013A09E-9E03-F70F-15A4-02BA1DB97173}"/>
              </a:ext>
            </a:extLst>
          </p:cNvPr>
          <p:cNvCxnSpPr>
            <a:cxnSpLocks/>
          </p:cNvCxnSpPr>
          <p:nvPr/>
        </p:nvCxnSpPr>
        <p:spPr>
          <a:xfrm>
            <a:off x="11023234" y="2860590"/>
            <a:ext cx="0" cy="1549486"/>
          </a:xfrm>
          <a:prstGeom prst="line">
            <a:avLst/>
          </a:prstGeom>
          <a:ln>
            <a:solidFill>
              <a:srgbClr val="FFB22B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45">
            <a:extLst>
              <a:ext uri="{FF2B5EF4-FFF2-40B4-BE49-F238E27FC236}">
                <a16:creationId xmlns:a16="http://schemas.microsoft.com/office/drawing/2014/main" id="{9A3A20CA-DE60-CACF-8A11-13763FC43006}"/>
              </a:ext>
            </a:extLst>
          </p:cNvPr>
          <p:cNvSpPr/>
          <p:nvPr/>
        </p:nvSpPr>
        <p:spPr>
          <a:xfrm>
            <a:off x="10663234" y="4282028"/>
            <a:ext cx="720000" cy="360000"/>
          </a:xfrm>
          <a:prstGeom prst="roundRect">
            <a:avLst/>
          </a:prstGeom>
          <a:solidFill>
            <a:srgbClr val="FFB22B"/>
          </a:solidFill>
          <a:ln>
            <a:solidFill>
              <a:srgbClr val="FFB2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A0D5F6-F4DA-E996-B13F-8DF58E20A835}"/>
              </a:ext>
            </a:extLst>
          </p:cNvPr>
          <p:cNvSpPr txBox="1">
            <a:spLocks/>
          </p:cNvSpPr>
          <p:nvPr/>
        </p:nvSpPr>
        <p:spPr>
          <a:xfrm>
            <a:off x="9994038" y="4410077"/>
            <a:ext cx="1992241" cy="1904459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numCol="1" spcCol="36000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500" dirty="0">
                <a:latin typeface="Poppins" pitchFamily="2" charset="77"/>
                <a:cs typeface="Poppins" pitchFamily="2" charset="77"/>
              </a:rPr>
              <a:t>Apothekers beschikken over concrete handvatten om de interventies effectief te implementeren. </a:t>
            </a:r>
          </a:p>
          <a:p>
            <a:pPr marL="0" indent="0">
              <a:buNone/>
            </a:pPr>
            <a:r>
              <a:rPr lang="nl-NL" sz="2500" dirty="0">
                <a:latin typeface="Poppins" pitchFamily="2" charset="77"/>
                <a:cs typeface="Poppins" pitchFamily="2" charset="77"/>
              </a:rPr>
              <a:t>Samenwerken met ketenpartners is gelegd en verloopt soepel. </a:t>
            </a:r>
          </a:p>
          <a:p>
            <a:pPr marL="0" indent="0">
              <a:buNone/>
            </a:pPr>
            <a:endParaRPr lang="nl-NL" sz="14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0" name="Afbeelding 9" descr="SAGO_logo">
            <a:extLst>
              <a:ext uri="{FF2B5EF4-FFF2-40B4-BE49-F238E27FC236}">
                <a16:creationId xmlns:a16="http://schemas.microsoft.com/office/drawing/2014/main" id="{AD14659E-7287-CB11-2F14-545CF7865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388" y="151874"/>
            <a:ext cx="164592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15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6B8EE-0004-A5E2-CF9F-34E227375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BCEB-3386-C82B-D090-90179AA56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Leefstijl op recept – Regio Gooi e.o.- SAGO</a:t>
            </a:r>
            <a:endParaRPr lang="en-N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14B809-401E-0D26-47D4-93320A5CCF6B}"/>
              </a:ext>
            </a:extLst>
          </p:cNvPr>
          <p:cNvSpPr txBox="1">
            <a:spLocks/>
          </p:cNvSpPr>
          <p:nvPr/>
        </p:nvSpPr>
        <p:spPr>
          <a:xfrm>
            <a:off x="7265772" y="0"/>
            <a:ext cx="4566227" cy="646042"/>
          </a:xfrm>
          <a:prstGeom prst="rect">
            <a:avLst/>
          </a:prstGeom>
        </p:spPr>
        <p:txBody>
          <a:bodyPr vert="horz" lIns="0" tIns="5400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D3242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r"/>
            <a:endParaRPr lang="en-NL" sz="1200" b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31704A0-8DA9-A580-6163-9892DA43AD31}"/>
              </a:ext>
            </a:extLst>
          </p:cNvPr>
          <p:cNvSpPr txBox="1">
            <a:spLocks/>
          </p:cNvSpPr>
          <p:nvPr/>
        </p:nvSpPr>
        <p:spPr>
          <a:xfrm>
            <a:off x="360000" y="654908"/>
            <a:ext cx="11472000" cy="991330"/>
          </a:xfrm>
          <a:prstGeom prst="rect">
            <a:avLst/>
          </a:prstGeom>
        </p:spPr>
        <p:txBody>
          <a:bodyPr vert="horz" lIns="0" tIns="5400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D3242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sz="2800" dirty="0">
                <a:solidFill>
                  <a:srgbClr val="0085FF"/>
                </a:solidFill>
              </a:rPr>
              <a:t>Onderdeel 2: </a:t>
            </a:r>
            <a:r>
              <a:rPr lang="nl-NL" sz="2800" dirty="0"/>
              <a:t>Wat merken patiënten ervan?</a:t>
            </a:r>
            <a:endParaRPr lang="en-NL" sz="2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203615-3371-D8EF-0C4B-C0D4B9BB0689}"/>
              </a:ext>
            </a:extLst>
          </p:cNvPr>
          <p:cNvSpPr txBox="1">
            <a:spLocks/>
          </p:cNvSpPr>
          <p:nvPr/>
        </p:nvSpPr>
        <p:spPr>
          <a:xfrm>
            <a:off x="8231998" y="1825625"/>
            <a:ext cx="3600000" cy="4192116"/>
          </a:xfrm>
          <a:prstGeom prst="rect">
            <a:avLst/>
          </a:prstGeom>
          <a:noFill/>
        </p:spPr>
        <p:txBody>
          <a:bodyPr vert="horz" lIns="288000" tIns="360000" rIns="288000" bIns="360000" numCol="1" spcCol="360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“Mijn apotheek helpt me met leefstijltips, hierdoor heb ik minder medicijnen nodig”</a:t>
            </a:r>
            <a:endParaRPr lang="en-NL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7EA0F67-35DF-8B89-93E0-CF8F12267082}"/>
              </a:ext>
            </a:extLst>
          </p:cNvPr>
          <p:cNvSpPr txBox="1">
            <a:spLocks/>
          </p:cNvSpPr>
          <p:nvPr/>
        </p:nvSpPr>
        <p:spPr>
          <a:xfrm>
            <a:off x="417973" y="1826440"/>
            <a:ext cx="2340000" cy="646042"/>
          </a:xfrm>
          <a:prstGeom prst="rect">
            <a:avLst/>
          </a:prstGeom>
          <a:solidFill>
            <a:srgbClr val="0085FF"/>
          </a:solidFill>
        </p:spPr>
        <p:txBody>
          <a:bodyPr vert="horz" lIns="180000" tIns="0" rIns="0" bIns="0" numCol="1" spcCol="360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Meer betrokkenheid door Leefstijladvies bij medicatie gebruik.</a:t>
            </a:r>
            <a:endParaRPr lang="en-NL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B95F8A7-4752-5FF6-74B1-7D870B6C3C3D}"/>
              </a:ext>
            </a:extLst>
          </p:cNvPr>
          <p:cNvSpPr txBox="1">
            <a:spLocks/>
          </p:cNvSpPr>
          <p:nvPr/>
        </p:nvSpPr>
        <p:spPr>
          <a:xfrm>
            <a:off x="403302" y="2472482"/>
            <a:ext cx="2340000" cy="3730610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numCol="1" spcCol="3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400" dirty="0"/>
              <a:t>78% van de patiënten vinden dat er écht wordt meegedacht over hun dagelijks leven en dat klachten soms verminderen met minder of andere medicatie.</a:t>
            </a:r>
            <a:endParaRPr lang="en-NL" sz="1400" dirty="0"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B083D71-07B8-6CC7-A77B-FD499B2A3F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2362054"/>
              </p:ext>
            </p:extLst>
          </p:nvPr>
        </p:nvGraphicFramePr>
        <p:xfrm>
          <a:off x="116896" y="3792631"/>
          <a:ext cx="2641077" cy="2225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921F9676-8726-7BDB-90B3-150075E8FF8D}"/>
              </a:ext>
            </a:extLst>
          </p:cNvPr>
          <p:cNvSpPr txBox="1">
            <a:spLocks/>
          </p:cNvSpPr>
          <p:nvPr/>
        </p:nvSpPr>
        <p:spPr>
          <a:xfrm>
            <a:off x="2951852" y="1825626"/>
            <a:ext cx="2340000" cy="646041"/>
          </a:xfrm>
          <a:prstGeom prst="rect">
            <a:avLst/>
          </a:prstGeom>
          <a:solidFill>
            <a:schemeClr val="accent4"/>
          </a:solidFill>
        </p:spPr>
        <p:txBody>
          <a:bodyPr vert="horz" lIns="180000" tIns="0" rIns="0" bIns="0" numCol="1" spcCol="360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Veilig en begeleid afbouwen</a:t>
            </a:r>
            <a:endParaRPr lang="en-NL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0A75AF4-3B1F-302D-AD17-B0EFB094E0D9}"/>
              </a:ext>
            </a:extLst>
          </p:cNvPr>
          <p:cNvSpPr txBox="1">
            <a:spLocks/>
          </p:cNvSpPr>
          <p:nvPr/>
        </p:nvSpPr>
        <p:spPr>
          <a:xfrm>
            <a:off x="2951852" y="2472481"/>
            <a:ext cx="2340000" cy="3545259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numCol="1" spcCol="3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latin typeface="Poppins" pitchFamily="2" charset="77"/>
                <a:cs typeface="Poppins" pitchFamily="2" charset="77"/>
              </a:rPr>
              <a:t>75% van de p</a:t>
            </a:r>
            <a:r>
              <a:rPr lang="nl-NL" sz="1400" dirty="0" err="1"/>
              <a:t>atiënten</a:t>
            </a:r>
            <a:r>
              <a:rPr lang="nl-NL" sz="1400" dirty="0"/>
              <a:t> voelt zich gesteund en zekerder bij het afbouwen van slaap medicatie en ervaart minder angst voor terugval of bij werkingen. </a:t>
            </a:r>
            <a:endParaRPr lang="en-GB" sz="1100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endParaRPr lang="en-GB" sz="1400" dirty="0"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E1C021E-4D17-881B-77E5-7DD7AAA594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234002"/>
              </p:ext>
            </p:extLst>
          </p:nvPr>
        </p:nvGraphicFramePr>
        <p:xfrm>
          <a:off x="3043375" y="3856297"/>
          <a:ext cx="2160000" cy="2346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357430B-632D-AE6E-E1B5-504D1C427AE3}"/>
              </a:ext>
            </a:extLst>
          </p:cNvPr>
          <p:cNvSpPr txBox="1">
            <a:spLocks/>
          </p:cNvSpPr>
          <p:nvPr/>
        </p:nvSpPr>
        <p:spPr>
          <a:xfrm>
            <a:off x="5550144" y="1825626"/>
            <a:ext cx="2340000" cy="646039"/>
          </a:xfrm>
          <a:prstGeom prst="rect">
            <a:avLst/>
          </a:prstGeom>
          <a:solidFill>
            <a:schemeClr val="accent1"/>
          </a:solidFill>
        </p:spPr>
        <p:txBody>
          <a:bodyPr vert="horz" lIns="180000" tIns="0" rIns="0" bIns="0" numCol="1" spcCol="360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Sneller passende hulp</a:t>
            </a:r>
            <a:endParaRPr lang="en-NL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BC3B0CF-AAC4-988F-F0EF-727D1ED78C3A}"/>
              </a:ext>
            </a:extLst>
          </p:cNvPr>
          <p:cNvSpPr txBox="1">
            <a:spLocks/>
          </p:cNvSpPr>
          <p:nvPr/>
        </p:nvSpPr>
        <p:spPr>
          <a:xfrm>
            <a:off x="5550144" y="2471666"/>
            <a:ext cx="2340000" cy="3609739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numCol="1" spcCol="3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latin typeface="Poppins" pitchFamily="2" charset="77"/>
                <a:cs typeface="Poppins" pitchFamily="2" charset="77"/>
              </a:rPr>
              <a:t>65% </a:t>
            </a:r>
            <a:r>
              <a:rPr lang="en-GB" sz="1400" dirty="0" err="1">
                <a:latin typeface="Poppins" pitchFamily="2" charset="77"/>
                <a:cs typeface="Poppins" pitchFamily="2" charset="77"/>
              </a:rPr>
              <a:t>Patienten</a:t>
            </a:r>
            <a:r>
              <a:rPr lang="en-GB" sz="1400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sz="1400" dirty="0" err="1">
                <a:latin typeface="Poppins" pitchFamily="2" charset="77"/>
                <a:cs typeface="Poppins" pitchFamily="2" charset="77"/>
              </a:rPr>
              <a:t>krijgen</a:t>
            </a:r>
            <a:r>
              <a:rPr lang="en-GB" sz="1400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sz="1400" dirty="0" err="1">
                <a:latin typeface="Poppins" pitchFamily="2" charset="77"/>
                <a:cs typeface="Poppins" pitchFamily="2" charset="77"/>
              </a:rPr>
              <a:t>sneller</a:t>
            </a:r>
            <a:r>
              <a:rPr lang="en-GB" sz="1400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sz="1400" dirty="0" err="1">
                <a:latin typeface="Poppins" pitchFamily="2" charset="77"/>
                <a:cs typeface="Poppins" pitchFamily="2" charset="77"/>
              </a:rPr>
              <a:t>passende</a:t>
            </a:r>
            <a:r>
              <a:rPr lang="en-GB" sz="1400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sz="1400" dirty="0" err="1">
                <a:latin typeface="Poppins" pitchFamily="2" charset="77"/>
                <a:cs typeface="Poppins" pitchFamily="2" charset="77"/>
              </a:rPr>
              <a:t>hulp</a:t>
            </a:r>
            <a:r>
              <a:rPr lang="en-GB" sz="1400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sz="1400" dirty="0" err="1">
                <a:latin typeface="Poppins" pitchFamily="2" charset="77"/>
                <a:cs typeface="Poppins" pitchFamily="2" charset="77"/>
              </a:rPr>
              <a:t>zonder</a:t>
            </a:r>
            <a:r>
              <a:rPr lang="en-GB" sz="1400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sz="1400" dirty="0" err="1">
                <a:latin typeface="Poppins" pitchFamily="2" charset="77"/>
                <a:cs typeface="Poppins" pitchFamily="2" charset="77"/>
              </a:rPr>
              <a:t>herhaald</a:t>
            </a:r>
            <a:r>
              <a:rPr lang="en-GB" sz="1400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sz="1400" dirty="0" err="1">
                <a:latin typeface="Poppins" pitchFamily="2" charset="77"/>
                <a:cs typeface="Poppins" pitchFamily="2" charset="77"/>
              </a:rPr>
              <a:t>verhaal</a:t>
            </a:r>
            <a:r>
              <a:rPr lang="en-GB" sz="1400" dirty="0">
                <a:latin typeface="Poppins" pitchFamily="2" charset="77"/>
                <a:cs typeface="Poppins" pitchFamily="2" charset="77"/>
              </a:rPr>
              <a:t>.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565130CA-91EB-BB16-8C1C-5B1DBFE7F5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276813"/>
              </p:ext>
            </p:extLst>
          </p:nvPr>
        </p:nvGraphicFramePr>
        <p:xfrm>
          <a:off x="5636164" y="3856296"/>
          <a:ext cx="2160000" cy="2346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Afbeelding 2" descr="SAGO_logo">
            <a:extLst>
              <a:ext uri="{FF2B5EF4-FFF2-40B4-BE49-F238E27FC236}">
                <a16:creationId xmlns:a16="http://schemas.microsoft.com/office/drawing/2014/main" id="{3CA1056A-2CDA-58FE-0685-920772124F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388" y="151874"/>
            <a:ext cx="164592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763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6D36-174C-D18D-BCAB-8F6BD0797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Leefstijl op recept – Regio Gooi e.o.- SAGO </a:t>
            </a:r>
            <a:endParaRPr lang="en-N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3DED31-8C93-0D4D-C49F-C4FC9634DDD2}"/>
              </a:ext>
            </a:extLst>
          </p:cNvPr>
          <p:cNvSpPr txBox="1">
            <a:spLocks/>
          </p:cNvSpPr>
          <p:nvPr/>
        </p:nvSpPr>
        <p:spPr>
          <a:xfrm>
            <a:off x="7265772" y="0"/>
            <a:ext cx="4566227" cy="646042"/>
          </a:xfrm>
          <a:prstGeom prst="rect">
            <a:avLst/>
          </a:prstGeom>
        </p:spPr>
        <p:txBody>
          <a:bodyPr vert="horz" lIns="0" tIns="5400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D3242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r"/>
            <a:endParaRPr lang="en-NL" sz="1200" b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76B350-1DAF-86CC-EED2-BF02B6C82A86}"/>
              </a:ext>
            </a:extLst>
          </p:cNvPr>
          <p:cNvSpPr txBox="1">
            <a:spLocks/>
          </p:cNvSpPr>
          <p:nvPr/>
        </p:nvSpPr>
        <p:spPr>
          <a:xfrm>
            <a:off x="360000" y="654908"/>
            <a:ext cx="11472000" cy="991330"/>
          </a:xfrm>
          <a:prstGeom prst="rect">
            <a:avLst/>
          </a:prstGeom>
        </p:spPr>
        <p:txBody>
          <a:bodyPr vert="horz" lIns="0" tIns="5400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D3242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sz="2800" dirty="0">
                <a:solidFill>
                  <a:srgbClr val="0085FF"/>
                </a:solidFill>
              </a:rPr>
              <a:t>Onderdeel 3.1: </a:t>
            </a:r>
            <a:r>
              <a:rPr lang="nl-NL" sz="2800" dirty="0"/>
              <a:t>Wat is er veranderd in de zorg?</a:t>
            </a:r>
            <a:endParaRPr lang="en-NL" sz="2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20DFA58-C249-7D9E-80BE-93CFD0262983}"/>
              </a:ext>
            </a:extLst>
          </p:cNvPr>
          <p:cNvSpPr txBox="1">
            <a:spLocks/>
          </p:cNvSpPr>
          <p:nvPr/>
        </p:nvSpPr>
        <p:spPr>
          <a:xfrm>
            <a:off x="8231998" y="1825625"/>
            <a:ext cx="3600000" cy="4192116"/>
          </a:xfrm>
          <a:prstGeom prst="rect">
            <a:avLst/>
          </a:prstGeom>
          <a:noFill/>
        </p:spPr>
        <p:txBody>
          <a:bodyPr vert="horz" lIns="288000" tIns="360000" rIns="288000" bIns="360000" numCol="1" spcCol="360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i="1" dirty="0">
                <a:solidFill>
                  <a:schemeClr val="bg1"/>
                </a:solidFill>
              </a:rPr>
              <a:t>Door de check bij de apotheek weet ik nu waar ik op kan letten en hoe ik kleine verbeteringen kan doorvoeren</a:t>
            </a:r>
            <a:endParaRPr lang="en-NL" i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3D5EA46-E052-0088-C4CF-700EC3FF6E89}"/>
              </a:ext>
            </a:extLst>
          </p:cNvPr>
          <p:cNvSpPr txBox="1">
            <a:spLocks/>
          </p:cNvSpPr>
          <p:nvPr/>
        </p:nvSpPr>
        <p:spPr>
          <a:xfrm>
            <a:off x="359997" y="1825627"/>
            <a:ext cx="3599999" cy="432000"/>
          </a:xfrm>
          <a:prstGeom prst="rect">
            <a:avLst/>
          </a:prstGeom>
          <a:solidFill>
            <a:srgbClr val="FFB22B"/>
          </a:solidFill>
        </p:spPr>
        <p:txBody>
          <a:bodyPr vert="horz" lIns="180000" tIns="0" rIns="0" bIns="0" numCol="1" spcCol="360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L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Vóór het project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B11F838-965D-DA39-DFE2-7F56C5B3E48C}"/>
              </a:ext>
            </a:extLst>
          </p:cNvPr>
          <p:cNvSpPr txBox="1">
            <a:spLocks/>
          </p:cNvSpPr>
          <p:nvPr/>
        </p:nvSpPr>
        <p:spPr>
          <a:xfrm>
            <a:off x="359998" y="2257200"/>
            <a:ext cx="3600000" cy="3945892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numCol="1" spcCol="3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 dirty="0"/>
              <a:t>Apotheken richtten zich vooral op medicatie, met weinig gestructureerde leefstijladviezen</a:t>
            </a:r>
          </a:p>
          <a:p>
            <a:r>
              <a:rPr lang="nl-NL" sz="1200" dirty="0"/>
              <a:t>Leefstijlapotheker speelde geen rol in de wijkjaarplannen en er waren geen specifieke middelen of wijkgelden beschikbaar voor leefstijlinterventies.</a:t>
            </a:r>
          </a:p>
          <a:p>
            <a:r>
              <a:rPr lang="nl-NL" sz="1200" dirty="0"/>
              <a:t>Ketenpartners waren niet bekend met de rol van apothekers op het gebied van leefstijl.</a:t>
            </a:r>
          </a:p>
          <a:p>
            <a:r>
              <a:rPr lang="nl-NL" sz="1200" dirty="0"/>
              <a:t>Patiënten kregen nauwelijks ondersteuning bij gedragsverandering of medicatiemanagement gekoppeld aan leefstijl.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E944F85E-3475-BE45-99A4-757A0016AF46}"/>
              </a:ext>
            </a:extLst>
          </p:cNvPr>
          <p:cNvSpPr txBox="1">
            <a:spLocks/>
          </p:cNvSpPr>
          <p:nvPr/>
        </p:nvSpPr>
        <p:spPr>
          <a:xfrm>
            <a:off x="4323640" y="1825625"/>
            <a:ext cx="3600000" cy="432000"/>
          </a:xfrm>
          <a:prstGeom prst="rect">
            <a:avLst/>
          </a:prstGeom>
          <a:solidFill>
            <a:srgbClr val="20CC78"/>
          </a:solidFill>
        </p:spPr>
        <p:txBody>
          <a:bodyPr vert="horz" lIns="180000" tIns="0" rIns="0" bIns="0" numCol="1" spcCol="360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L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Ná het project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4A6DC375-6B62-8FD7-B018-EAE48DCD3141}"/>
              </a:ext>
            </a:extLst>
          </p:cNvPr>
          <p:cNvSpPr txBox="1">
            <a:spLocks/>
          </p:cNvSpPr>
          <p:nvPr/>
        </p:nvSpPr>
        <p:spPr>
          <a:xfrm>
            <a:off x="4323640" y="2257624"/>
            <a:ext cx="3600000" cy="3945467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numCol="1" spcCol="3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 dirty="0"/>
              <a:t>Apothekers doen gezondheidschecks, geven actief leefstijladviezen middels </a:t>
            </a:r>
            <a:r>
              <a:rPr lang="nl-NL" sz="1200" dirty="0" err="1"/>
              <a:t>very</a:t>
            </a:r>
            <a:r>
              <a:rPr lang="nl-NL" sz="1200" dirty="0"/>
              <a:t> brief </a:t>
            </a:r>
            <a:r>
              <a:rPr lang="nl-NL" sz="1200" dirty="0" err="1"/>
              <a:t>advice</a:t>
            </a:r>
            <a:r>
              <a:rPr lang="nl-NL" sz="1200" dirty="0"/>
              <a:t> en begeleiden patiënten bij bijvoorbeeld GLI en afbouwen van medicatie (</a:t>
            </a:r>
            <a:r>
              <a:rPr lang="nl-NL" sz="1200" dirty="0" err="1"/>
              <a:t>Benzomoe</a:t>
            </a:r>
            <a:r>
              <a:rPr lang="nl-NL" sz="1200" dirty="0"/>
              <a:t>, </a:t>
            </a:r>
            <a:r>
              <a:rPr lang="nl-NL" sz="1200" dirty="0" err="1"/>
              <a:t>Very</a:t>
            </a:r>
            <a:r>
              <a:rPr lang="nl-NL" sz="1200" dirty="0"/>
              <a:t> Brief </a:t>
            </a:r>
            <a:r>
              <a:rPr lang="nl-NL" sz="1200" dirty="0" err="1"/>
              <a:t>Advice</a:t>
            </a:r>
            <a:r>
              <a:rPr lang="nl-NL" sz="1200" dirty="0"/>
              <a:t>).</a:t>
            </a:r>
          </a:p>
          <a:p>
            <a:r>
              <a:rPr lang="nl-NL" sz="1200" dirty="0"/>
              <a:t>Het thema leefstijlapotheker is verankerd in de wijkjaarplannen en wordt vergoed vanuit de wijkgelden.</a:t>
            </a:r>
          </a:p>
          <a:p>
            <a:r>
              <a:rPr lang="nl-NL" sz="1200" dirty="0"/>
              <a:t>Ketenpartners zijn goed geïnformeerd, nemen proactief contact op en de samenwerking verloopt soepel. </a:t>
            </a:r>
          </a:p>
          <a:p>
            <a:r>
              <a:rPr lang="nl-NL" sz="1200" dirty="0"/>
              <a:t>Patiënten ervaren concreet effect en begeleiding op maat, waardoor zorg preventiever en geïntegreerd wordt.</a:t>
            </a:r>
            <a:endParaRPr lang="en-NL" sz="1200" dirty="0"/>
          </a:p>
        </p:txBody>
      </p:sp>
      <p:pic>
        <p:nvPicPr>
          <p:cNvPr id="3" name="Afbeelding 2" descr="SAGO_logo">
            <a:extLst>
              <a:ext uri="{FF2B5EF4-FFF2-40B4-BE49-F238E27FC236}">
                <a16:creationId xmlns:a16="http://schemas.microsoft.com/office/drawing/2014/main" id="{89EC374F-1607-EED9-DDF6-BF8026E9D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388" y="151874"/>
            <a:ext cx="164592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43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968FD-B5A4-0FD1-CDD0-3914F6D47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C6EA9-5104-182F-2672-5DA51D8BC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Leefstijl op recept – Regio Gooi e.o.- SAGO </a:t>
            </a:r>
            <a:endParaRPr lang="en-N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DBA591-73B2-FC6F-91E4-B3C23F869FCE}"/>
              </a:ext>
            </a:extLst>
          </p:cNvPr>
          <p:cNvSpPr txBox="1">
            <a:spLocks/>
          </p:cNvSpPr>
          <p:nvPr/>
        </p:nvSpPr>
        <p:spPr>
          <a:xfrm>
            <a:off x="7265772" y="0"/>
            <a:ext cx="4566227" cy="646042"/>
          </a:xfrm>
          <a:prstGeom prst="rect">
            <a:avLst/>
          </a:prstGeom>
        </p:spPr>
        <p:txBody>
          <a:bodyPr vert="horz" lIns="0" tIns="5400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D3242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r"/>
            <a:endParaRPr lang="en-NL" sz="1200" b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0A3525-0235-4C83-D5B9-BD8FBDF667A7}"/>
              </a:ext>
            </a:extLst>
          </p:cNvPr>
          <p:cNvSpPr txBox="1">
            <a:spLocks/>
          </p:cNvSpPr>
          <p:nvPr/>
        </p:nvSpPr>
        <p:spPr>
          <a:xfrm>
            <a:off x="360000" y="654908"/>
            <a:ext cx="11472000" cy="991330"/>
          </a:xfrm>
          <a:prstGeom prst="rect">
            <a:avLst/>
          </a:prstGeom>
        </p:spPr>
        <p:txBody>
          <a:bodyPr vert="horz" lIns="0" tIns="5400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D3242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sz="2800" dirty="0">
                <a:solidFill>
                  <a:srgbClr val="0085FF"/>
                </a:solidFill>
              </a:rPr>
              <a:t>Onderdeel 3.2: </a:t>
            </a:r>
            <a:r>
              <a:rPr lang="nl-NL" sz="2800" dirty="0"/>
              <a:t>Wat is er veranderd in de zorg?</a:t>
            </a:r>
            <a:endParaRPr lang="en-NL" sz="2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007E10-9D3B-DE2F-5394-FDE4EA1390BC}"/>
              </a:ext>
            </a:extLst>
          </p:cNvPr>
          <p:cNvSpPr txBox="1">
            <a:spLocks/>
          </p:cNvSpPr>
          <p:nvPr/>
        </p:nvSpPr>
        <p:spPr>
          <a:xfrm>
            <a:off x="8231998" y="1654677"/>
            <a:ext cx="3600000" cy="4371690"/>
          </a:xfrm>
          <a:prstGeom prst="rect">
            <a:avLst/>
          </a:prstGeom>
          <a:noFill/>
        </p:spPr>
        <p:txBody>
          <a:bodyPr vert="horz" lIns="288000" tIns="360000" rIns="288000" bIns="360000" numCol="1" spcCol="360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i="1" dirty="0">
                <a:solidFill>
                  <a:schemeClr val="bg1"/>
                </a:solidFill>
              </a:rPr>
              <a:t>De apotheek is partner in de wijk en versterkt leefstijlzorg</a:t>
            </a:r>
            <a:endParaRPr lang="en-NL" i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6FABB636-1B57-A75F-4E7F-E49E8950BC9A}"/>
              </a:ext>
            </a:extLst>
          </p:cNvPr>
          <p:cNvSpPr txBox="1">
            <a:spLocks/>
          </p:cNvSpPr>
          <p:nvPr/>
        </p:nvSpPr>
        <p:spPr>
          <a:xfrm>
            <a:off x="4147153" y="1654677"/>
            <a:ext cx="3656415" cy="602521"/>
          </a:xfrm>
          <a:prstGeom prst="rect">
            <a:avLst/>
          </a:prstGeom>
          <a:solidFill>
            <a:srgbClr val="7A40F2"/>
          </a:solidFill>
        </p:spPr>
        <p:txBody>
          <a:bodyPr vert="horz" lIns="180000" tIns="0" rIns="0" bIns="0" numCol="1" spcCol="360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L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Wat heeft de </a:t>
            </a:r>
            <a:r>
              <a:rPr lang="en-NL"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samenwerking opgeleverd</a:t>
            </a:r>
            <a:r>
              <a:rPr lang="nl-NL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?</a:t>
            </a:r>
            <a:endParaRPr lang="en-NL" sz="14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A76184E7-C2CB-1387-A238-342A02D30BD5}"/>
              </a:ext>
            </a:extLst>
          </p:cNvPr>
          <p:cNvSpPr txBox="1">
            <a:spLocks/>
          </p:cNvSpPr>
          <p:nvPr/>
        </p:nvSpPr>
        <p:spPr>
          <a:xfrm>
            <a:off x="4147153" y="2257198"/>
            <a:ext cx="3656415" cy="3945894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dirty="0"/>
              <a:t>Duidelijke afstemming tussen apotheken en ketenpartners, waardoor leefstijlinterventies effectief worden uitgevoerd.</a:t>
            </a:r>
          </a:p>
          <a:p>
            <a:pPr marL="0" indent="0">
              <a:buNone/>
            </a:pPr>
            <a:r>
              <a:rPr lang="nl-NL" sz="1200" dirty="0"/>
              <a:t>Patiënten krijgen beter op elkaar afgestemde begeleiding, bijvoorbeeld via Benzomoe (bij ca. 14 apotheken in samenwerking met huisartsen), GLI(M)-pilots, gezondheidschecks en </a:t>
            </a:r>
            <a:r>
              <a:rPr lang="nl-NL" sz="1200" dirty="0" err="1"/>
              <a:t>Very</a:t>
            </a:r>
            <a:r>
              <a:rPr lang="nl-NL" sz="1200" dirty="0"/>
              <a:t> Brief </a:t>
            </a:r>
            <a:r>
              <a:rPr lang="nl-NL" sz="1200" dirty="0" err="1"/>
              <a:t>Advice</a:t>
            </a:r>
            <a:r>
              <a:rPr lang="nl-NL" sz="1200" dirty="0"/>
              <a:t>.</a:t>
            </a:r>
          </a:p>
          <a:p>
            <a:pPr marL="0" indent="0">
              <a:buNone/>
            </a:pPr>
            <a:r>
              <a:rPr lang="nl-NL" sz="1200" dirty="0"/>
              <a:t>Ketenpartners zijn actief betrokken en geven scholingen, zoals </a:t>
            </a:r>
            <a:r>
              <a:rPr lang="nl-NL" sz="1200" dirty="0" err="1"/>
              <a:t>Vroegsignalering</a:t>
            </a:r>
            <a:r>
              <a:rPr lang="nl-NL" sz="1200" dirty="0"/>
              <a:t> van welzijnsorganisaties en de werkwijze van het leefstijlloket. </a:t>
            </a:r>
          </a:p>
          <a:p>
            <a:pPr marL="0" indent="0">
              <a:buNone/>
            </a:pPr>
            <a:r>
              <a:rPr lang="nl-NL" sz="1200" dirty="0"/>
              <a:t>Stoppen-met-rokencoaches hebben ondersteuning gevraagd en veel apothekers doen mee aan </a:t>
            </a:r>
            <a:r>
              <a:rPr lang="nl-NL" sz="1200" dirty="0" err="1"/>
              <a:t>Stoptober</a:t>
            </a:r>
            <a:r>
              <a:rPr lang="nl-NL" sz="1200" dirty="0"/>
              <a:t>.</a:t>
            </a:r>
          </a:p>
          <a:p>
            <a:pPr marL="0" indent="0">
              <a:buNone/>
            </a:pPr>
            <a:r>
              <a:rPr lang="nl-NL" sz="1200" dirty="0"/>
              <a:t>Door deze samenwerking is de apotheek ook bij andere onderwerpen zichtbaar geworden, zoals valpreventie, waar ze voorheen niet werden betrokken.</a:t>
            </a:r>
            <a:endParaRPr lang="en-NL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3FB91-8057-B4E1-BD51-76838E8ED1D1}"/>
              </a:ext>
            </a:extLst>
          </p:cNvPr>
          <p:cNvSpPr txBox="1">
            <a:spLocks/>
          </p:cNvSpPr>
          <p:nvPr/>
        </p:nvSpPr>
        <p:spPr>
          <a:xfrm>
            <a:off x="360001" y="1655104"/>
            <a:ext cx="3358722" cy="602521"/>
          </a:xfrm>
          <a:prstGeom prst="rect">
            <a:avLst/>
          </a:prstGeom>
          <a:solidFill>
            <a:srgbClr val="0085FF"/>
          </a:solidFill>
        </p:spPr>
        <p:txBody>
          <a:bodyPr vert="horz" lIns="180000" tIns="0" rIns="0" bIns="0" numCol="1" spcCol="360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Hoe ziet de samenwerking (keten) eruit?</a:t>
            </a:r>
            <a:endParaRPr lang="en-NL" sz="14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5AFE86-5F91-7460-F0A8-F6E2C41F21FA}"/>
              </a:ext>
            </a:extLst>
          </p:cNvPr>
          <p:cNvSpPr txBox="1">
            <a:spLocks/>
          </p:cNvSpPr>
          <p:nvPr/>
        </p:nvSpPr>
        <p:spPr>
          <a:xfrm>
            <a:off x="360001" y="2257198"/>
            <a:ext cx="3358722" cy="3945894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numCol="1" spcCol="3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 dirty="0"/>
              <a:t>Ketenpartners zijn goed geïnformeerd over de activiteiten van de apotheek en nemen proactief contact op om interventies af te stemmen. Maar inmiddels ook voor niet – leefstijl thema’s.</a:t>
            </a:r>
          </a:p>
          <a:p>
            <a:r>
              <a:rPr lang="nl-NL" sz="1200" dirty="0"/>
              <a:t>De leefstijlapothekers werken samen met ketenpartners in de eerste lijn: huisartsen, diëtisten en wijkteams.</a:t>
            </a:r>
          </a:p>
          <a:p>
            <a:r>
              <a:rPr lang="nl-NL" sz="1200" dirty="0"/>
              <a:t>Apotheken werken samen met gemeenten, welzijnsorganisaties en het leefstijlloket, bijvoorbeeld door scholing over (vroeg)signalering en bereik van het leefstijlloket.</a:t>
            </a:r>
          </a:p>
          <a:p>
            <a:r>
              <a:rPr lang="nl-NL" sz="1200" dirty="0"/>
              <a:t>De samenwerking met de 2e en 3e lijn is nog niet volledig opgepakt, maar er is een basis gelegd voor toekomstige integratie via medicatiemanagement en specialistische zorgprogramma’s.</a:t>
            </a:r>
            <a:endParaRPr lang="en-NL" sz="1200" dirty="0"/>
          </a:p>
        </p:txBody>
      </p:sp>
      <p:pic>
        <p:nvPicPr>
          <p:cNvPr id="9" name="Afbeelding 8" descr="SAGO_logo">
            <a:extLst>
              <a:ext uri="{FF2B5EF4-FFF2-40B4-BE49-F238E27FC236}">
                <a16:creationId xmlns:a16="http://schemas.microsoft.com/office/drawing/2014/main" id="{7D0925DD-FD24-55B5-25FE-34D995450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388" y="151874"/>
            <a:ext cx="164592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041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3D8DE-F1F7-797C-6E25-90DBF4E08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3D67E-2CFE-525D-5E6C-D82AB5BB9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Leefstijl op recept – Regio Gooi e.o.- SAGO </a:t>
            </a:r>
            <a:endParaRPr lang="en-N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D6F326-0DD9-A195-EF2B-DDBC83A485BE}"/>
              </a:ext>
            </a:extLst>
          </p:cNvPr>
          <p:cNvSpPr txBox="1">
            <a:spLocks/>
          </p:cNvSpPr>
          <p:nvPr/>
        </p:nvSpPr>
        <p:spPr>
          <a:xfrm>
            <a:off x="7265772" y="0"/>
            <a:ext cx="4566227" cy="646042"/>
          </a:xfrm>
          <a:prstGeom prst="rect">
            <a:avLst/>
          </a:prstGeom>
        </p:spPr>
        <p:txBody>
          <a:bodyPr vert="horz" lIns="0" tIns="5400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D3242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r"/>
            <a:endParaRPr lang="en-NL" sz="1200" b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EB0837-0472-0F6F-A9DB-F12B8D8B731D}"/>
              </a:ext>
            </a:extLst>
          </p:cNvPr>
          <p:cNvSpPr txBox="1">
            <a:spLocks/>
          </p:cNvSpPr>
          <p:nvPr/>
        </p:nvSpPr>
        <p:spPr>
          <a:xfrm>
            <a:off x="360000" y="654908"/>
            <a:ext cx="11472000" cy="991330"/>
          </a:xfrm>
          <a:prstGeom prst="rect">
            <a:avLst/>
          </a:prstGeom>
        </p:spPr>
        <p:txBody>
          <a:bodyPr vert="horz" lIns="0" tIns="5400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D3242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sz="2800" dirty="0">
                <a:solidFill>
                  <a:srgbClr val="0085FF"/>
                </a:solidFill>
              </a:rPr>
              <a:t>Onderdeel 4: </a:t>
            </a:r>
            <a:r>
              <a:rPr lang="nl-NL" sz="2800" dirty="0"/>
              <a:t>Welke stappen hebben jullie gezet (methode)?</a:t>
            </a:r>
            <a:endParaRPr lang="en-NL" sz="2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2924FD-50D4-6BB4-EB93-959C6A783809}"/>
              </a:ext>
            </a:extLst>
          </p:cNvPr>
          <p:cNvSpPr txBox="1">
            <a:spLocks/>
          </p:cNvSpPr>
          <p:nvPr/>
        </p:nvSpPr>
        <p:spPr>
          <a:xfrm>
            <a:off x="8231998" y="1825625"/>
            <a:ext cx="3600000" cy="4192116"/>
          </a:xfrm>
          <a:prstGeom prst="rect">
            <a:avLst/>
          </a:prstGeom>
          <a:noFill/>
        </p:spPr>
        <p:txBody>
          <a:bodyPr vert="horz" lIns="288000" tIns="360000" rIns="288000" bIns="360000" numCol="1" spcCol="360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i="1" dirty="0">
                <a:solidFill>
                  <a:schemeClr val="bg1"/>
                </a:solidFill>
              </a:rPr>
              <a:t>Alleen gaat sneller, maar samen maken we leefstijl duurzaam én bereiken we meer</a:t>
            </a:r>
            <a:endParaRPr lang="en-NL" i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AECEE-B82D-8FDE-A3C7-80ABA702660F}"/>
              </a:ext>
            </a:extLst>
          </p:cNvPr>
          <p:cNvSpPr txBox="1">
            <a:spLocks/>
          </p:cNvSpPr>
          <p:nvPr/>
        </p:nvSpPr>
        <p:spPr>
          <a:xfrm>
            <a:off x="359999" y="1825625"/>
            <a:ext cx="7554289" cy="432000"/>
          </a:xfrm>
          <a:prstGeom prst="rect">
            <a:avLst/>
          </a:prstGeom>
          <a:solidFill>
            <a:srgbClr val="FFB22B"/>
          </a:solidFill>
        </p:spPr>
        <p:txBody>
          <a:bodyPr vert="horz" lIns="180000" tIns="0" rIns="0" bIns="0" numCol="1" spcCol="360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Hoe hebben jullie het project aangepakt?</a:t>
            </a:r>
            <a:endParaRPr lang="en-NL" sz="14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4D5742-4FC0-E360-F837-C6686CEACD93}"/>
              </a:ext>
            </a:extLst>
          </p:cNvPr>
          <p:cNvSpPr txBox="1">
            <a:spLocks/>
          </p:cNvSpPr>
          <p:nvPr/>
        </p:nvSpPr>
        <p:spPr>
          <a:xfrm>
            <a:off x="360000" y="2257197"/>
            <a:ext cx="7554290" cy="3760543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180000" bIns="180000" numCol="1" spcCol="3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dirty="0"/>
              <a:t>Apothekers en assistenten werden opgeleid, samenwerking met ketenpartners georganiseerd en leefstijlinterventies zoals Benzomoe, GLI(M)-pilots en gezondheidschecks uitgevoerd en verankerd in wijkjaarplannen.</a:t>
            </a:r>
          </a:p>
          <a:p>
            <a:pPr marL="0" indent="0">
              <a:buNone/>
            </a:pPr>
            <a:r>
              <a:rPr lang="nl-NL" sz="1200" dirty="0"/>
              <a:t>Stappen</a:t>
            </a:r>
          </a:p>
          <a:p>
            <a:r>
              <a:rPr lang="nl-NL" sz="1200" dirty="0"/>
              <a:t>Ambitie besproken met apothekers en subsidie aangevraagd</a:t>
            </a:r>
          </a:p>
          <a:p>
            <a:r>
              <a:rPr lang="nl-NL" sz="1200" dirty="0"/>
              <a:t>25 apothekers en 20 apothekersassistenten opgeleid tot leefstijlapotheker/-assistent</a:t>
            </a:r>
          </a:p>
          <a:p>
            <a:r>
              <a:rPr lang="nl-NL" sz="1200" dirty="0"/>
              <a:t>Samenwerking met ketenpartners opgezet, korte werkwijzen gemaakt en </a:t>
            </a:r>
            <a:r>
              <a:rPr lang="nl-NL" sz="1200" dirty="0" err="1"/>
              <a:t>praktijkdag</a:t>
            </a:r>
            <a:r>
              <a:rPr lang="nl-NL" sz="1200" dirty="0"/>
              <a:t> georganiseerd. </a:t>
            </a:r>
          </a:p>
          <a:p>
            <a:r>
              <a:rPr lang="nl-NL" sz="1200" dirty="0"/>
              <a:t>Thema leefstijlapotheker verankerd in wijkjaarplannen en vergoed vanuit wijkgelden. </a:t>
            </a:r>
          </a:p>
          <a:p>
            <a:r>
              <a:rPr lang="nl-NL" sz="1200" dirty="0"/>
              <a:t>Initiatieven uitgevoerd: Benzomoe, GLI(M)-pilots, gezondheidschecks, </a:t>
            </a:r>
            <a:r>
              <a:rPr lang="nl-NL" sz="1200" dirty="0" err="1"/>
              <a:t>Very</a:t>
            </a:r>
            <a:r>
              <a:rPr lang="nl-NL" sz="1200" dirty="0"/>
              <a:t> Brief </a:t>
            </a:r>
            <a:r>
              <a:rPr lang="nl-NL" sz="1200" dirty="0" err="1"/>
              <a:t>Advice</a:t>
            </a:r>
            <a:r>
              <a:rPr lang="nl-NL" sz="1200" dirty="0"/>
              <a:t>; patiënten beter begeleid en apotheken zichtbaar in de wijkzorg</a:t>
            </a:r>
            <a:r>
              <a:rPr lang="nl-NL" sz="1400" dirty="0"/>
              <a:t>…</a:t>
            </a:r>
          </a:p>
          <a:p>
            <a:endParaRPr lang="nl-NL" sz="14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8" name="Afbeelding 7" descr="SAGO_logo">
            <a:extLst>
              <a:ext uri="{FF2B5EF4-FFF2-40B4-BE49-F238E27FC236}">
                <a16:creationId xmlns:a16="http://schemas.microsoft.com/office/drawing/2014/main" id="{AAE9AEE8-BA9B-E201-493D-499124DF4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388" y="151874"/>
            <a:ext cx="164592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65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074E5-15D7-8508-7A81-B4FC01A07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22775-40DE-2834-A873-CE762FBF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Leefstijl op recept – Regio Gooi e.o.- SAGO </a:t>
            </a:r>
            <a:endParaRPr lang="en-N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70D8AA-8284-D3B2-7C37-80705CAEC6B9}"/>
              </a:ext>
            </a:extLst>
          </p:cNvPr>
          <p:cNvSpPr txBox="1">
            <a:spLocks/>
          </p:cNvSpPr>
          <p:nvPr/>
        </p:nvSpPr>
        <p:spPr>
          <a:xfrm>
            <a:off x="7265772" y="0"/>
            <a:ext cx="4566227" cy="646042"/>
          </a:xfrm>
          <a:prstGeom prst="rect">
            <a:avLst/>
          </a:prstGeom>
        </p:spPr>
        <p:txBody>
          <a:bodyPr vert="horz" lIns="0" tIns="5400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D3242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r"/>
            <a:endParaRPr lang="en-NL" sz="1200" b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6373D6-3B13-4726-D522-3805980BC8C1}"/>
              </a:ext>
            </a:extLst>
          </p:cNvPr>
          <p:cNvSpPr txBox="1">
            <a:spLocks/>
          </p:cNvSpPr>
          <p:nvPr/>
        </p:nvSpPr>
        <p:spPr>
          <a:xfrm>
            <a:off x="360000" y="654908"/>
            <a:ext cx="11472000" cy="991330"/>
          </a:xfrm>
          <a:prstGeom prst="rect">
            <a:avLst/>
          </a:prstGeom>
        </p:spPr>
        <p:txBody>
          <a:bodyPr vert="horz" lIns="0" tIns="5400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D3242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sz="2800" dirty="0">
                <a:solidFill>
                  <a:srgbClr val="0085FF"/>
                </a:solidFill>
              </a:rPr>
              <a:t>Onderdeel 5: </a:t>
            </a:r>
            <a:r>
              <a:rPr lang="nl-NL" sz="2800" dirty="0"/>
              <a:t>Wat werkte goed – en wat minder?</a:t>
            </a:r>
            <a:r>
              <a:rPr lang="en-NL" sz="2800" dirty="0">
                <a:effectLst/>
              </a:rPr>
              <a:t> </a:t>
            </a:r>
            <a:endParaRPr lang="en-NL" sz="28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A0AA56C-5F55-E7AD-1366-C756B5002887}"/>
              </a:ext>
            </a:extLst>
          </p:cNvPr>
          <p:cNvSpPr txBox="1">
            <a:spLocks/>
          </p:cNvSpPr>
          <p:nvPr/>
        </p:nvSpPr>
        <p:spPr>
          <a:xfrm>
            <a:off x="360003" y="1825625"/>
            <a:ext cx="3600000" cy="540000"/>
          </a:xfrm>
          <a:prstGeom prst="rect">
            <a:avLst/>
          </a:prstGeom>
          <a:solidFill>
            <a:srgbClr val="0085FF"/>
          </a:solidFill>
        </p:spPr>
        <p:txBody>
          <a:bodyPr vert="horz" lIns="180000" tIns="0" rIns="180000" bIns="0" numCol="1" spcCol="360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Barrières</a:t>
            </a:r>
            <a:endParaRPr lang="en-NL" sz="18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BD01DF-B02D-6555-3C13-AFC4CAAD82F7}"/>
              </a:ext>
            </a:extLst>
          </p:cNvPr>
          <p:cNvSpPr txBox="1">
            <a:spLocks/>
          </p:cNvSpPr>
          <p:nvPr/>
        </p:nvSpPr>
        <p:spPr>
          <a:xfrm>
            <a:off x="4277413" y="1825625"/>
            <a:ext cx="3600000" cy="540000"/>
          </a:xfrm>
          <a:prstGeom prst="rect">
            <a:avLst/>
          </a:prstGeom>
          <a:solidFill>
            <a:srgbClr val="20CC78"/>
          </a:solidFill>
        </p:spPr>
        <p:txBody>
          <a:bodyPr vert="horz" lIns="180000" tIns="0" rIns="180000" bIns="0" numCol="1" spcCol="360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L" sz="1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Succesfactoren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41DD852-9D63-7793-C15B-B7651A0DD8D8}"/>
              </a:ext>
            </a:extLst>
          </p:cNvPr>
          <p:cNvSpPr txBox="1">
            <a:spLocks/>
          </p:cNvSpPr>
          <p:nvPr/>
        </p:nvSpPr>
        <p:spPr>
          <a:xfrm>
            <a:off x="360003" y="2365625"/>
            <a:ext cx="3532644" cy="3652115"/>
          </a:xfrm>
          <a:prstGeom prst="rect">
            <a:avLst/>
          </a:prstGeom>
          <a:noFill/>
        </p:spPr>
        <p:txBody>
          <a:bodyPr vert="horz" lIns="180000" tIns="180000" rIns="180000" bIns="180000" numCol="1" spcCol="3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 dirty="0"/>
              <a:t>Aanvankelijk onduidelijke of ontbrekende financiering.</a:t>
            </a:r>
          </a:p>
          <a:p>
            <a:r>
              <a:rPr lang="nl-NL" sz="1200" dirty="0"/>
              <a:t>Weinig draagvlak bij directie/management van ketenpartners.</a:t>
            </a:r>
          </a:p>
          <a:p>
            <a:r>
              <a:rPr lang="nl-NL" sz="1200" dirty="0"/>
              <a:t>Weerstand bij huisartsen om leefstijlapotheken op te nemen in hun werkwijze.</a:t>
            </a:r>
          </a:p>
          <a:p>
            <a:r>
              <a:rPr lang="nl-NL" sz="1200" dirty="0"/>
              <a:t>Verschillende prioriteiten binnen ketenpartners waardoor leefstijl minder urgent leek.</a:t>
            </a:r>
            <a:endParaRPr lang="en-NL" sz="12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1E7A81D-F0D9-2F09-00A1-43731FAE587A}"/>
              </a:ext>
            </a:extLst>
          </p:cNvPr>
          <p:cNvSpPr txBox="1">
            <a:spLocks/>
          </p:cNvSpPr>
          <p:nvPr/>
        </p:nvSpPr>
        <p:spPr>
          <a:xfrm>
            <a:off x="4262322" y="2365624"/>
            <a:ext cx="3600000" cy="3652115"/>
          </a:xfrm>
          <a:prstGeom prst="rect">
            <a:avLst/>
          </a:prstGeom>
          <a:noFill/>
        </p:spPr>
        <p:txBody>
          <a:bodyPr vert="horz" lIns="180000" tIns="180000" rIns="180000" bIns="180000" numCol="1" spcCol="360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 dirty="0"/>
              <a:t>Eigen ambitie volgen en vasthouden aan het doel.</a:t>
            </a:r>
          </a:p>
          <a:p>
            <a:r>
              <a:rPr lang="nl-NL" sz="1200" dirty="0"/>
              <a:t>Breed draagvlak bij de werkvloer van ketenpartners; zij zagen de potentie en enthousiasmeerden uiteindelijk de directie/management.</a:t>
            </a:r>
          </a:p>
          <a:p>
            <a:r>
              <a:rPr lang="nl-NL" sz="1200" dirty="0"/>
              <a:t>Voorgesprekken met ketenpartners over hun werkwijze en koppeling aan de apotheken.</a:t>
            </a:r>
          </a:p>
          <a:p>
            <a:r>
              <a:rPr lang="nl-NL" sz="1200" dirty="0"/>
              <a:t>Praktijkgerichte scholing en handvatten voor apothekers en assistenten vergemakkelijkten implementatie.</a:t>
            </a:r>
          </a:p>
          <a:p>
            <a:r>
              <a:rPr lang="nl-NL" sz="1200" dirty="0"/>
              <a:t>Gezamenlijke </a:t>
            </a:r>
            <a:r>
              <a:rPr lang="nl-NL" sz="1200" dirty="0" err="1"/>
              <a:t>praktijkdag</a:t>
            </a:r>
            <a:r>
              <a:rPr lang="nl-NL" sz="1200" dirty="0"/>
              <a:t> versterkte zichtbaarheid en netwerk van apotheken in de wijk.</a:t>
            </a:r>
          </a:p>
          <a:p>
            <a:r>
              <a:rPr lang="nl-NL" sz="1200" dirty="0"/>
              <a:t>Korte werkwijzen maakten integratie            in de dagelijkse praktijk haalbaar.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B8ADA6-F6FC-D9F9-F6F1-D72F23019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952" y="5143912"/>
            <a:ext cx="1036320" cy="12630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400D79-4E98-F753-49C5-B38FC7653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040" y="5143912"/>
            <a:ext cx="1198245" cy="1327785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14C7E281-80E8-329A-3DDF-56202F519206}"/>
              </a:ext>
            </a:extLst>
          </p:cNvPr>
          <p:cNvSpPr/>
          <p:nvPr/>
        </p:nvSpPr>
        <p:spPr>
          <a:xfrm>
            <a:off x="8231997" y="2365624"/>
            <a:ext cx="3600000" cy="3731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848558D-3169-AEF0-9113-B50D9077A881}"/>
              </a:ext>
            </a:extLst>
          </p:cNvPr>
          <p:cNvSpPr txBox="1">
            <a:spLocks/>
          </p:cNvSpPr>
          <p:nvPr/>
        </p:nvSpPr>
        <p:spPr>
          <a:xfrm>
            <a:off x="8231997" y="1825625"/>
            <a:ext cx="3600000" cy="540000"/>
          </a:xfrm>
          <a:prstGeom prst="rect">
            <a:avLst/>
          </a:prstGeom>
          <a:solidFill>
            <a:srgbClr val="7A40F2"/>
          </a:solidFill>
        </p:spPr>
        <p:txBody>
          <a:bodyPr vert="horz" lIns="180000" tIns="0" rIns="180000" bIns="0" numCol="1" spcCol="360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Neveneffecten </a:t>
            </a:r>
            <a:endParaRPr lang="en-NL" sz="18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8B6F108-651F-D73B-6F12-29C4AA0A24A7}"/>
              </a:ext>
            </a:extLst>
          </p:cNvPr>
          <p:cNvSpPr txBox="1">
            <a:spLocks/>
          </p:cNvSpPr>
          <p:nvPr/>
        </p:nvSpPr>
        <p:spPr>
          <a:xfrm>
            <a:off x="8212141" y="2405083"/>
            <a:ext cx="3600000" cy="3652115"/>
          </a:xfrm>
          <a:prstGeom prst="rect">
            <a:avLst/>
          </a:prstGeom>
          <a:noFill/>
        </p:spPr>
        <p:txBody>
          <a:bodyPr vert="horz" lIns="180000" tIns="180000" rIns="180000" bIns="18000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 dirty="0"/>
              <a:t>Ketenpartners weten de apotheek nu ook te vinden bij niet-</a:t>
            </a:r>
            <a:r>
              <a:rPr lang="nl-NL" sz="1200" dirty="0" err="1"/>
              <a:t>leefstijlgerelateerde</a:t>
            </a:r>
            <a:r>
              <a:rPr lang="nl-NL" sz="1200" dirty="0"/>
              <a:t> onderwerpen, zoals valpreventie.</a:t>
            </a:r>
          </a:p>
          <a:p>
            <a:r>
              <a:rPr lang="nl-NL" sz="1200" dirty="0"/>
              <a:t>Ketenpartners willen zelf met leefstijl aan de slag en vragen actief advies en ondersteuning van de apotheek.</a:t>
            </a:r>
          </a:p>
          <a:p>
            <a:r>
              <a:rPr lang="nl-NL" sz="1200" dirty="0"/>
              <a:t>Thema leefstijlapotheker is opgenomen in de wijkjaarplannen.</a:t>
            </a:r>
          </a:p>
          <a:p>
            <a:r>
              <a:rPr lang="nl-NL" sz="1200" dirty="0"/>
              <a:t>Apothekers worden gezien als centrale speler in de wijkzorg, niet alleen voor medicatie.</a:t>
            </a:r>
          </a:p>
          <a:p>
            <a:r>
              <a:rPr lang="nl-NL" sz="1200" dirty="0"/>
              <a:t>Patiënten ervaren geïntegreerde zorg en merken dat leefstijladvies beter wordt opgevolgd.</a:t>
            </a:r>
          </a:p>
          <a:p>
            <a:r>
              <a:rPr lang="nl-NL" sz="1200" dirty="0"/>
              <a:t>Samenwerking tussen ketenpartners wordt versterkt door gedeelde kennis en gezamenlijke aanpak van preventie.</a:t>
            </a:r>
          </a:p>
          <a:p>
            <a:r>
              <a:rPr lang="nl-NL" sz="1200" dirty="0"/>
              <a:t>Verhoogde zichtbaarheid van apotheken stimuleert verdere innovatie en inzet op andere preventie- en zorgonderwerpen.</a:t>
            </a:r>
            <a:endParaRPr lang="en-NL" sz="1200" dirty="0"/>
          </a:p>
        </p:txBody>
      </p:sp>
      <p:pic>
        <p:nvPicPr>
          <p:cNvPr id="17" name="Afbeelding 16" descr="SAGO_logo">
            <a:extLst>
              <a:ext uri="{FF2B5EF4-FFF2-40B4-BE49-F238E27FC236}">
                <a16:creationId xmlns:a16="http://schemas.microsoft.com/office/drawing/2014/main" id="{CDED9DBE-4A47-8FA7-AC1B-666AAD754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388" y="151874"/>
            <a:ext cx="164592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236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B058-D3B3-256C-FFAA-EC62723BB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Leefstijl op recept – Regio Gooi e.o.- SAGO </a:t>
            </a:r>
            <a:endParaRPr lang="en-NL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C680A7-0A96-8B6C-67F7-8368FB0A7427}"/>
              </a:ext>
            </a:extLst>
          </p:cNvPr>
          <p:cNvSpPr txBox="1">
            <a:spLocks/>
          </p:cNvSpPr>
          <p:nvPr/>
        </p:nvSpPr>
        <p:spPr>
          <a:xfrm>
            <a:off x="7265772" y="0"/>
            <a:ext cx="4566227" cy="646042"/>
          </a:xfrm>
          <a:prstGeom prst="rect">
            <a:avLst/>
          </a:prstGeom>
        </p:spPr>
        <p:txBody>
          <a:bodyPr vert="horz" lIns="0" tIns="5400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D3242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r"/>
            <a:endParaRPr lang="en-NL" sz="1200" b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D19F94-D0DE-C191-21DF-AE333B62EE55}"/>
              </a:ext>
            </a:extLst>
          </p:cNvPr>
          <p:cNvSpPr txBox="1">
            <a:spLocks/>
          </p:cNvSpPr>
          <p:nvPr/>
        </p:nvSpPr>
        <p:spPr>
          <a:xfrm>
            <a:off x="8231998" y="1825625"/>
            <a:ext cx="3600000" cy="4192116"/>
          </a:xfrm>
          <a:prstGeom prst="rect">
            <a:avLst/>
          </a:prstGeom>
          <a:noFill/>
        </p:spPr>
        <p:txBody>
          <a:bodyPr vert="horz" lIns="288000" tIns="360000" rIns="288000" bIns="360000" numCol="1" spcCol="360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25 huisartsen praktijken sloten in 2025 aan bij het project Benzomoe</a:t>
            </a:r>
            <a:endParaRPr lang="en-NL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44EBC2-52E0-968C-46FA-BF5A2C46EB74}"/>
              </a:ext>
            </a:extLst>
          </p:cNvPr>
          <p:cNvSpPr txBox="1">
            <a:spLocks/>
          </p:cNvSpPr>
          <p:nvPr/>
        </p:nvSpPr>
        <p:spPr>
          <a:xfrm>
            <a:off x="8231998" y="1825625"/>
            <a:ext cx="3600000" cy="540000"/>
          </a:xfrm>
          <a:prstGeom prst="rect">
            <a:avLst/>
          </a:prstGeom>
          <a:solidFill>
            <a:srgbClr val="0D3242"/>
          </a:solidFill>
        </p:spPr>
        <p:txBody>
          <a:bodyPr vert="horz" lIns="180000" tIns="0" rIns="180000" bIns="0" numCol="1" spcCol="360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L" sz="1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Opvallend</a:t>
            </a:r>
            <a:r>
              <a:rPr lang="en-NL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resultaat 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8631D2DF-3F5B-F94E-DA62-FCDEB68FC345}"/>
              </a:ext>
            </a:extLst>
          </p:cNvPr>
          <p:cNvSpPr/>
          <p:nvPr/>
        </p:nvSpPr>
        <p:spPr>
          <a:xfrm rot="10800000">
            <a:off x="9860047" y="2336352"/>
            <a:ext cx="343902" cy="296467"/>
          </a:xfrm>
          <a:prstGeom prst="triangle">
            <a:avLst/>
          </a:prstGeom>
          <a:solidFill>
            <a:srgbClr val="0D3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E83529-7C67-D9C4-CE13-8E88E6ACA44B}"/>
              </a:ext>
            </a:extLst>
          </p:cNvPr>
          <p:cNvSpPr txBox="1">
            <a:spLocks/>
          </p:cNvSpPr>
          <p:nvPr/>
        </p:nvSpPr>
        <p:spPr>
          <a:xfrm>
            <a:off x="360000" y="654908"/>
            <a:ext cx="11472000" cy="991330"/>
          </a:xfrm>
          <a:prstGeom prst="rect">
            <a:avLst/>
          </a:prstGeom>
        </p:spPr>
        <p:txBody>
          <a:bodyPr vert="horz" lIns="0" tIns="5400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D3242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sz="2800" dirty="0">
                <a:solidFill>
                  <a:srgbClr val="0085FF"/>
                </a:solidFill>
              </a:rPr>
              <a:t>Onderdeel 4: </a:t>
            </a:r>
            <a:r>
              <a:rPr lang="nl-NL" sz="2800" dirty="0"/>
              <a:t>De impact in cijfers</a:t>
            </a:r>
            <a:endParaRPr lang="en-NL" sz="2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D16027-333D-897E-6028-5FF680F65CC4}"/>
              </a:ext>
            </a:extLst>
          </p:cNvPr>
          <p:cNvSpPr txBox="1">
            <a:spLocks/>
          </p:cNvSpPr>
          <p:nvPr/>
        </p:nvSpPr>
        <p:spPr>
          <a:xfrm>
            <a:off x="4295998" y="1825626"/>
            <a:ext cx="3600000" cy="1918800"/>
          </a:xfrm>
          <a:prstGeom prst="rect">
            <a:avLst/>
          </a:prstGeom>
          <a:solidFill>
            <a:schemeClr val="bg1"/>
          </a:solidFill>
        </p:spPr>
        <p:txBody>
          <a:bodyPr vert="horz" lIns="1800000" tIns="251999" rIns="180000" bIns="144000" numCol="1" spcCol="3600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400" dirty="0">
                <a:latin typeface="Poppins" pitchFamily="2" charset="77"/>
                <a:cs typeface="Poppins" pitchFamily="2" charset="77"/>
              </a:rPr>
              <a:t>Aantal apothekers en assistentes getraind</a:t>
            </a:r>
            <a:r>
              <a:rPr lang="en-NL" sz="1400" dirty="0">
                <a:effectLst/>
                <a:latin typeface="Poppins" pitchFamily="2" charset="77"/>
                <a:cs typeface="Poppins" pitchFamily="2" charset="77"/>
              </a:rPr>
              <a:t> </a:t>
            </a:r>
            <a:endParaRPr lang="en-NL" sz="14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2D39B7-E166-7D14-79C3-B635EFB6EFD4}"/>
              </a:ext>
            </a:extLst>
          </p:cNvPr>
          <p:cNvSpPr txBox="1">
            <a:spLocks/>
          </p:cNvSpPr>
          <p:nvPr/>
        </p:nvSpPr>
        <p:spPr>
          <a:xfrm>
            <a:off x="359998" y="1825626"/>
            <a:ext cx="3600000" cy="1918800"/>
          </a:xfrm>
          <a:prstGeom prst="rect">
            <a:avLst/>
          </a:prstGeom>
          <a:solidFill>
            <a:schemeClr val="bg1"/>
          </a:solidFill>
        </p:spPr>
        <p:txBody>
          <a:bodyPr vert="horz" lIns="1800000" tIns="251999" rIns="180000" bIns="144000" numCol="1" spcCol="3600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latin typeface="Poppins" pitchFamily="2" charset="77"/>
                <a:cs typeface="Poppins" pitchFamily="2" charset="77"/>
              </a:rPr>
              <a:t>Aantal </a:t>
            </a:r>
            <a:br>
              <a:rPr lang="en-GB" sz="1400" dirty="0">
                <a:latin typeface="Poppins" pitchFamily="2" charset="77"/>
                <a:cs typeface="Poppins" pitchFamily="2" charset="77"/>
              </a:rPr>
            </a:br>
            <a:r>
              <a:rPr lang="en-GB" sz="1400" dirty="0" err="1">
                <a:latin typeface="Poppins" pitchFamily="2" charset="77"/>
                <a:cs typeface="Poppins" pitchFamily="2" charset="77"/>
              </a:rPr>
              <a:t>patiënten</a:t>
            </a:r>
            <a:r>
              <a:rPr lang="en-GB" sz="1400" dirty="0">
                <a:latin typeface="Poppins" pitchFamily="2" charset="77"/>
                <a:cs typeface="Poppins" pitchFamily="2" charset="77"/>
              </a:rPr>
              <a:t> </a:t>
            </a:r>
            <a:br>
              <a:rPr lang="en-GB" sz="1400" dirty="0">
                <a:latin typeface="Poppins" pitchFamily="2" charset="77"/>
                <a:cs typeface="Poppins" pitchFamily="2" charset="77"/>
              </a:rPr>
            </a:br>
            <a:r>
              <a:rPr lang="en-GB" sz="1400" dirty="0" err="1">
                <a:latin typeface="Poppins" pitchFamily="2" charset="77"/>
                <a:cs typeface="Poppins" pitchFamily="2" charset="77"/>
              </a:rPr>
              <a:t>bereikt</a:t>
            </a:r>
            <a:r>
              <a:rPr lang="en-GB" sz="1400" dirty="0">
                <a:latin typeface="Poppins" pitchFamily="2" charset="77"/>
                <a:cs typeface="Poppins" pitchFamily="2" charset="77"/>
              </a:rPr>
              <a:t> “Benzomoe”: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45612AC-0B09-5BD1-7D48-63898AB32DFC}"/>
              </a:ext>
            </a:extLst>
          </p:cNvPr>
          <p:cNvSpPr txBox="1">
            <a:spLocks/>
          </p:cNvSpPr>
          <p:nvPr/>
        </p:nvSpPr>
        <p:spPr>
          <a:xfrm>
            <a:off x="4295998" y="4035327"/>
            <a:ext cx="3600000" cy="1982399"/>
          </a:xfrm>
          <a:prstGeom prst="rect">
            <a:avLst/>
          </a:prstGeom>
          <a:solidFill>
            <a:schemeClr val="bg1"/>
          </a:solidFill>
        </p:spPr>
        <p:txBody>
          <a:bodyPr vert="horz" lIns="1800000" tIns="251999" rIns="180000" bIns="144000" numCol="1" spcCol="3600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400" dirty="0">
                <a:latin typeface="Poppins" pitchFamily="2" charset="77"/>
                <a:cs typeface="Poppins" pitchFamily="2" charset="77"/>
              </a:rPr>
              <a:t>Aantal </a:t>
            </a:r>
            <a:r>
              <a:rPr lang="nl-NL" sz="1400" dirty="0" err="1">
                <a:latin typeface="Poppins" pitchFamily="2" charset="77"/>
                <a:cs typeface="Poppins" pitchFamily="2" charset="77"/>
              </a:rPr>
              <a:t>gezondheids</a:t>
            </a:r>
            <a:r>
              <a:rPr lang="nl-NL" sz="1400" dirty="0">
                <a:latin typeface="Poppins" pitchFamily="2" charset="77"/>
                <a:cs typeface="Poppins" pitchFamily="2" charset="77"/>
              </a:rPr>
              <a:t> checks uitgevoerd door apotheek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F6159E8-E54E-7843-27D8-708D4CEA1F47}"/>
              </a:ext>
            </a:extLst>
          </p:cNvPr>
          <p:cNvSpPr txBox="1">
            <a:spLocks/>
          </p:cNvSpPr>
          <p:nvPr/>
        </p:nvSpPr>
        <p:spPr>
          <a:xfrm>
            <a:off x="359998" y="4098926"/>
            <a:ext cx="3600000" cy="1918800"/>
          </a:xfrm>
          <a:prstGeom prst="rect">
            <a:avLst/>
          </a:prstGeom>
          <a:solidFill>
            <a:schemeClr val="bg1"/>
          </a:solidFill>
        </p:spPr>
        <p:txBody>
          <a:bodyPr vert="horz" lIns="1800000" tIns="251999" rIns="180000" bIns="144000" numCol="1" spcCol="3600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latin typeface="Poppins" pitchFamily="2" charset="77"/>
                <a:cs typeface="Poppins" pitchFamily="2" charset="77"/>
              </a:rPr>
              <a:t>Aantal </a:t>
            </a:r>
            <a:r>
              <a:rPr lang="en-GB" sz="1400" dirty="0" err="1">
                <a:latin typeface="Poppins" pitchFamily="2" charset="77"/>
                <a:cs typeface="Poppins" pitchFamily="2" charset="77"/>
              </a:rPr>
              <a:t>medicatie</a:t>
            </a:r>
            <a:r>
              <a:rPr lang="en-GB" sz="1400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sz="1400" dirty="0" err="1">
                <a:latin typeface="Poppins" pitchFamily="2" charset="77"/>
                <a:cs typeface="Poppins" pitchFamily="2" charset="77"/>
              </a:rPr>
              <a:t>adviezen</a:t>
            </a:r>
            <a:r>
              <a:rPr lang="en-GB" sz="1400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sz="1400" dirty="0" err="1">
                <a:latin typeface="Poppins" pitchFamily="2" charset="77"/>
                <a:cs typeface="Poppins" pitchFamily="2" charset="77"/>
              </a:rPr>
              <a:t>waarvan</a:t>
            </a:r>
            <a:r>
              <a:rPr lang="en-GB" sz="1400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sz="1400" dirty="0" err="1">
                <a:latin typeface="Poppins" pitchFamily="2" charset="77"/>
                <a:cs typeface="Poppins" pitchFamily="2" charset="77"/>
              </a:rPr>
              <a:t>leefstijl</a:t>
            </a:r>
            <a:r>
              <a:rPr lang="en-GB" sz="1400" dirty="0">
                <a:latin typeface="Poppins" pitchFamily="2" charset="77"/>
                <a:cs typeface="Poppins" pitchFamily="2" charset="77"/>
              </a:rPr>
              <a:t> ‘vast’ </a:t>
            </a:r>
            <a:r>
              <a:rPr lang="en-GB" sz="1400" dirty="0" err="1">
                <a:latin typeface="Poppins" pitchFamily="2" charset="77"/>
                <a:cs typeface="Poppins" pitchFamily="2" charset="77"/>
              </a:rPr>
              <a:t>onderdeel</a:t>
            </a:r>
            <a:r>
              <a:rPr lang="en-GB" sz="1400" dirty="0">
                <a:latin typeface="Poppins" pitchFamily="2" charset="77"/>
                <a:cs typeface="Poppins" pitchFamily="2" charset="77"/>
              </a:rPr>
              <a:t> is</a:t>
            </a:r>
            <a:endParaRPr lang="en-NL" sz="14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C5953B-8540-2FB6-D2E1-CFAE2AC168F5}"/>
              </a:ext>
            </a:extLst>
          </p:cNvPr>
          <p:cNvSpPr txBox="1"/>
          <p:nvPr/>
        </p:nvSpPr>
        <p:spPr>
          <a:xfrm>
            <a:off x="2128332" y="2632819"/>
            <a:ext cx="1567368" cy="111160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3600" b="1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10.000</a:t>
            </a:r>
            <a:endParaRPr lang="en-NL" sz="3600" b="1" dirty="0">
              <a:solidFill>
                <a:schemeClr val="accent3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4A99B7-3569-1FCF-7B9B-F89906049A3E}"/>
              </a:ext>
            </a:extLst>
          </p:cNvPr>
          <p:cNvSpPr txBox="1"/>
          <p:nvPr/>
        </p:nvSpPr>
        <p:spPr>
          <a:xfrm>
            <a:off x="6103432" y="2632819"/>
            <a:ext cx="1567368" cy="111160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3600" b="1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45</a:t>
            </a:r>
            <a:endParaRPr lang="en-NL" sz="3600" b="1" dirty="0">
              <a:solidFill>
                <a:schemeClr val="accent3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7CDFD4-3C2F-EBD1-587C-FC197DFCA7A7}"/>
              </a:ext>
            </a:extLst>
          </p:cNvPr>
          <p:cNvSpPr txBox="1"/>
          <p:nvPr/>
        </p:nvSpPr>
        <p:spPr>
          <a:xfrm>
            <a:off x="2128332" y="4906119"/>
            <a:ext cx="1567368" cy="111160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3600" b="1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75</a:t>
            </a:r>
            <a:endParaRPr lang="en-NL" sz="3600" b="1" dirty="0">
              <a:solidFill>
                <a:schemeClr val="accent3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91B79-7FCC-6E88-A555-52645C7CCFBA}"/>
              </a:ext>
            </a:extLst>
          </p:cNvPr>
          <p:cNvSpPr txBox="1"/>
          <p:nvPr/>
        </p:nvSpPr>
        <p:spPr>
          <a:xfrm>
            <a:off x="6103432" y="5208608"/>
            <a:ext cx="1567368" cy="80911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3600" b="1" dirty="0">
                <a:solidFill>
                  <a:schemeClr val="accent3"/>
                </a:solidFill>
                <a:latin typeface="Poppins" pitchFamily="2" charset="77"/>
                <a:cs typeface="Poppins" pitchFamily="2" charset="77"/>
              </a:rPr>
              <a:t>50</a:t>
            </a:r>
            <a:endParaRPr lang="en-NL" sz="3600" b="1" dirty="0">
              <a:solidFill>
                <a:schemeClr val="accent3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9026E2E-9936-F895-C461-523B4F6CB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015" y="2116527"/>
            <a:ext cx="1295400" cy="13601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7930EC-F1AF-394C-AA12-D02900A11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15" y="2116527"/>
            <a:ext cx="1295400" cy="136017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CC9851E-923A-B35D-C2F4-55D942451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51" y="4393157"/>
            <a:ext cx="1457325" cy="139255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EC861CA-C055-7B86-9C10-0C6FDCABC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915" y="4418023"/>
            <a:ext cx="1295400" cy="1651635"/>
          </a:xfrm>
          <a:prstGeom prst="rect">
            <a:avLst/>
          </a:prstGeom>
        </p:spPr>
      </p:pic>
      <p:pic>
        <p:nvPicPr>
          <p:cNvPr id="5" name="Afbeelding 4" descr="SAGO_logo">
            <a:extLst>
              <a:ext uri="{FF2B5EF4-FFF2-40B4-BE49-F238E27FC236}">
                <a16:creationId xmlns:a16="http://schemas.microsoft.com/office/drawing/2014/main" id="{7BD9A6A1-C7C4-F0FE-F707-7A35318070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388" y="151874"/>
            <a:ext cx="164592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257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49A4-B736-1FAE-598C-823A4D342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Leefstijl op recept – Regio Gooi e.o.- SAGO </a:t>
            </a:r>
            <a:endParaRPr lang="en-NL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2EBD9C-AC94-58D5-489C-ABAD9BBE2F63}"/>
              </a:ext>
            </a:extLst>
          </p:cNvPr>
          <p:cNvSpPr txBox="1">
            <a:spLocks/>
          </p:cNvSpPr>
          <p:nvPr/>
        </p:nvSpPr>
        <p:spPr>
          <a:xfrm>
            <a:off x="360000" y="654908"/>
            <a:ext cx="11472000" cy="991330"/>
          </a:xfrm>
          <a:prstGeom prst="rect">
            <a:avLst/>
          </a:prstGeom>
        </p:spPr>
        <p:txBody>
          <a:bodyPr vert="horz" lIns="0" tIns="5400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D3242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nl-NL" sz="2800" dirty="0">
                <a:solidFill>
                  <a:srgbClr val="0085FF"/>
                </a:solidFill>
              </a:rPr>
              <a:t>Onderdeel 6: </a:t>
            </a:r>
            <a:r>
              <a:rPr lang="nl-NL" sz="2800" dirty="0"/>
              <a:t>Hoe gaat het nu verder?</a:t>
            </a:r>
            <a:endParaRPr lang="en-NL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7F3103-703F-4D74-6628-51032ABDFC49}"/>
              </a:ext>
            </a:extLst>
          </p:cNvPr>
          <p:cNvSpPr txBox="1">
            <a:spLocks/>
          </p:cNvSpPr>
          <p:nvPr/>
        </p:nvSpPr>
        <p:spPr>
          <a:xfrm>
            <a:off x="7265772" y="0"/>
            <a:ext cx="4566227" cy="646042"/>
          </a:xfrm>
          <a:prstGeom prst="rect">
            <a:avLst/>
          </a:prstGeom>
        </p:spPr>
        <p:txBody>
          <a:bodyPr vert="horz" lIns="0" tIns="5400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D3242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algn="r"/>
            <a:endParaRPr lang="en-NL" sz="1200" b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A91BB2-6013-34DF-0486-B896A19AC86C}"/>
              </a:ext>
            </a:extLst>
          </p:cNvPr>
          <p:cNvSpPr txBox="1">
            <a:spLocks/>
          </p:cNvSpPr>
          <p:nvPr/>
        </p:nvSpPr>
        <p:spPr>
          <a:xfrm>
            <a:off x="4295998" y="1555626"/>
            <a:ext cx="3600000" cy="540000"/>
          </a:xfrm>
          <a:prstGeom prst="rect">
            <a:avLst/>
          </a:prstGeom>
          <a:solidFill>
            <a:srgbClr val="FFB22B"/>
          </a:solidFill>
        </p:spPr>
        <p:txBody>
          <a:bodyPr vert="horz" lIns="180000" tIns="0" rIns="180000" bIns="0" numCol="1" spcCol="360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Wordt het uitgebreid?</a:t>
            </a:r>
            <a:r>
              <a:rPr lang="en-NL" sz="1800" dirty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endParaRPr lang="en-NL" sz="18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069113-1D1E-9BE9-12F5-D777527F5018}"/>
              </a:ext>
            </a:extLst>
          </p:cNvPr>
          <p:cNvSpPr txBox="1">
            <a:spLocks/>
          </p:cNvSpPr>
          <p:nvPr/>
        </p:nvSpPr>
        <p:spPr>
          <a:xfrm>
            <a:off x="359998" y="1555626"/>
            <a:ext cx="3600000" cy="540000"/>
          </a:xfrm>
          <a:prstGeom prst="rect">
            <a:avLst/>
          </a:prstGeom>
          <a:solidFill>
            <a:srgbClr val="0085FF"/>
          </a:solidFill>
        </p:spPr>
        <p:txBody>
          <a:bodyPr vert="horz" lIns="180000" tIns="0" rIns="180000" bIns="0" numCol="1" spcCol="360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Wat is </a:t>
            </a:r>
            <a:r>
              <a:rPr lang="en-GB" sz="1800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geborgd</a:t>
            </a:r>
            <a:r>
              <a:rPr lang="en-GB" sz="1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?</a:t>
            </a:r>
            <a:endParaRPr lang="en-NL" sz="18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781656-D179-DEB1-170E-A2EC1A9449FB}"/>
              </a:ext>
            </a:extLst>
          </p:cNvPr>
          <p:cNvSpPr txBox="1">
            <a:spLocks/>
          </p:cNvSpPr>
          <p:nvPr/>
        </p:nvSpPr>
        <p:spPr>
          <a:xfrm>
            <a:off x="8231998" y="1555626"/>
            <a:ext cx="3600000" cy="540000"/>
          </a:xfrm>
          <a:prstGeom prst="rect">
            <a:avLst/>
          </a:prstGeom>
          <a:solidFill>
            <a:srgbClr val="20CC78"/>
          </a:solidFill>
        </p:spPr>
        <p:txBody>
          <a:bodyPr vert="horz" lIns="180000" tIns="0" rIns="180000" bIns="0" numCol="1" spcCol="360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Wie blijft verantwoordelijk?</a:t>
            </a:r>
            <a:r>
              <a:rPr lang="en-NL" sz="1800" dirty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rPr>
              <a:t> </a:t>
            </a:r>
            <a:endParaRPr lang="en-NL" sz="18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1B25283-7BBD-D013-5EB3-F44822D25B7C}"/>
              </a:ext>
            </a:extLst>
          </p:cNvPr>
          <p:cNvSpPr txBox="1">
            <a:spLocks/>
          </p:cNvSpPr>
          <p:nvPr/>
        </p:nvSpPr>
        <p:spPr>
          <a:xfrm>
            <a:off x="359998" y="2095626"/>
            <a:ext cx="3600000" cy="3922115"/>
          </a:xfrm>
          <a:prstGeom prst="rect">
            <a:avLst/>
          </a:prstGeom>
          <a:noFill/>
        </p:spPr>
        <p:txBody>
          <a:bodyPr vert="horz" lIns="180000" tIns="180000" rIns="180000" bIns="180000" numCol="1" spcCol="3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 dirty="0"/>
              <a:t>Thema leefstijlapotheker structureel opgenomen in wijkjaarplannen. Hierdoor uitvoering van interventies zoals Benzomoe, GLI(M)-pilots, gezondheidschecks financieel geborgd via wijkgelden.</a:t>
            </a:r>
          </a:p>
          <a:p>
            <a:r>
              <a:rPr lang="nl-NL" sz="1200" dirty="0"/>
              <a:t>Ketenpartners zijn actief betrokken en weten de apotheek te vinden, wat zorgt voor structurele samenwerking. </a:t>
            </a:r>
          </a:p>
          <a:p>
            <a:r>
              <a:rPr lang="nl-NL" sz="1200" dirty="0"/>
              <a:t>Apothekers en apothekersassistenten beschikken over concrete werkwijzen en handvatten voor effectieve uitvoering.</a:t>
            </a:r>
          </a:p>
          <a:p>
            <a:r>
              <a:rPr lang="nl-NL" sz="1200" dirty="0"/>
              <a:t>Jaarlijks 1–2 bijeenkomsten voor leefstijlapothekers gepland om kennis en ervaringen te delen en continu te verbeteren</a:t>
            </a:r>
            <a:endParaRPr lang="en-NL" sz="12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DEE2121-8CA9-1432-98F2-82BD7B0B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098" y="5075743"/>
            <a:ext cx="967078" cy="993215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0FD92E8-B0AF-16F7-544A-A75CAC7A20F2}"/>
              </a:ext>
            </a:extLst>
          </p:cNvPr>
          <p:cNvSpPr txBox="1">
            <a:spLocks/>
          </p:cNvSpPr>
          <p:nvPr/>
        </p:nvSpPr>
        <p:spPr>
          <a:xfrm>
            <a:off x="4296498" y="2095626"/>
            <a:ext cx="3600000" cy="3922115"/>
          </a:xfrm>
          <a:prstGeom prst="rect">
            <a:avLst/>
          </a:prstGeom>
          <a:noFill/>
        </p:spPr>
        <p:txBody>
          <a:bodyPr vert="horz" lIns="180000" tIns="180000" rIns="180000" bIns="180000" numCol="1" spcCol="3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 dirty="0"/>
              <a:t>De aanpak kan worden uitgebreid naar demedicalisering van andere medicatie (bijv. opiaten, maagzuurremmers).</a:t>
            </a:r>
          </a:p>
          <a:p>
            <a:r>
              <a:rPr lang="nl-NL" sz="1200" dirty="0"/>
              <a:t>Screeningsmogelijkheden worden uitgebreid, bijvoorbeeld naar valpreventie, ondervoeding en maatschappelijke problematiek zoals eenzaamheid. </a:t>
            </a:r>
          </a:p>
          <a:p>
            <a:r>
              <a:rPr lang="nl-NL" sz="1200" dirty="0"/>
              <a:t>Er wordt gewerkt aan betere monitoring om het effect en impact van de interventies te kunnen meten.</a:t>
            </a:r>
            <a:endParaRPr lang="en-NL" sz="12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428CD27-EB96-9D3C-F21D-0C3AC07325C9}"/>
              </a:ext>
            </a:extLst>
          </p:cNvPr>
          <p:cNvSpPr txBox="1">
            <a:spLocks/>
          </p:cNvSpPr>
          <p:nvPr/>
        </p:nvSpPr>
        <p:spPr>
          <a:xfrm>
            <a:off x="8232998" y="2072476"/>
            <a:ext cx="3600000" cy="4130616"/>
          </a:xfrm>
          <a:prstGeom prst="rect">
            <a:avLst/>
          </a:prstGeom>
          <a:noFill/>
        </p:spPr>
        <p:txBody>
          <a:bodyPr vert="horz" lIns="180000" tIns="180000" rIns="180000" bIns="18000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D3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 dirty="0"/>
              <a:t>SAGO zorgt dat leefstijl structureel op de agenda blijft, laat het opnemen in de regiojaarplannen, promoot de leefstijlapotheker in de regio en zoekt actief de media op.</a:t>
            </a:r>
          </a:p>
          <a:p>
            <a:r>
              <a:rPr lang="nl-NL" sz="1200" dirty="0"/>
              <a:t>SAGO meet aantallen en impact en vervult een regionale en overstijgende rol door kennisdeling, afstemming tussen apotheken en coördinatie van bredere leefstijlprojecten.</a:t>
            </a:r>
          </a:p>
          <a:p>
            <a:r>
              <a:rPr lang="nl-NL" sz="1200" dirty="0"/>
              <a:t>De leefstijlapotheker is zelf  verantwoordelijk voor de planning, uitvoering en evaluatie van de interventies in de apotheek.</a:t>
            </a:r>
          </a:p>
          <a:p>
            <a:r>
              <a:rPr lang="nl-NL" sz="1200" dirty="0"/>
              <a:t>De leefstijlapotheker zorgt voor afstemming met ketenpartners en doorverwijzingen naar relevante zorgprofessionals.</a:t>
            </a:r>
          </a:p>
          <a:p>
            <a:r>
              <a:rPr lang="nl-NL" sz="1200" dirty="0"/>
              <a:t>Apothekers en assistenten zijn verantwoordelijk voor het toepassen van concrete werkwijzen en protocollen in de dagelijkse praktijk.</a:t>
            </a:r>
            <a:endParaRPr lang="en-NL" sz="1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DE8DA2A-7F04-2F9D-331E-1D725A363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41" y="4958994"/>
            <a:ext cx="1068705" cy="11010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0A15F6-A710-9F74-E231-04F347603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7308" y="5193456"/>
            <a:ext cx="722190" cy="866628"/>
          </a:xfrm>
          <a:prstGeom prst="rect">
            <a:avLst/>
          </a:prstGeom>
        </p:spPr>
      </p:pic>
      <p:pic>
        <p:nvPicPr>
          <p:cNvPr id="10" name="Afbeelding 9" descr="SAGO_logo">
            <a:extLst>
              <a:ext uri="{FF2B5EF4-FFF2-40B4-BE49-F238E27FC236}">
                <a16:creationId xmlns:a16="http://schemas.microsoft.com/office/drawing/2014/main" id="{02D77140-F3DF-2CF0-55A8-33098AC31E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388" y="151874"/>
            <a:ext cx="1645920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008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LZ-2">
      <a:dk1>
        <a:srgbClr val="0D3241"/>
      </a:dk1>
      <a:lt1>
        <a:srgbClr val="FFFFFF"/>
      </a:lt1>
      <a:dk2>
        <a:srgbClr val="0E2841"/>
      </a:dk2>
      <a:lt2>
        <a:srgbClr val="EFFCFF"/>
      </a:lt2>
      <a:accent1>
        <a:srgbClr val="20CD77"/>
      </a:accent1>
      <a:accent2>
        <a:srgbClr val="D5D5D5"/>
      </a:accent2>
      <a:accent3>
        <a:srgbClr val="0083FE"/>
      </a:accent3>
      <a:accent4>
        <a:srgbClr val="FFB32B"/>
      </a:accent4>
      <a:accent5>
        <a:srgbClr val="793FF3"/>
      </a:accent5>
      <a:accent6>
        <a:srgbClr val="CFFFDE"/>
      </a:accent6>
      <a:hlink>
        <a:srgbClr val="0083FE"/>
      </a:hlink>
      <a:folHlink>
        <a:srgbClr val="91919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a20d149a844688b6abf34073d5c21d xmlns="da9ec675-e258-4e99-b4e7-3b678bc8b72e">
      <Terms xmlns="http://schemas.microsoft.com/office/infopath/2007/PartnerControls"/>
    </lca20d149a844688b6abf34073d5c21d>
    <TNOC_ClusterName xmlns="2f6a910d-138e-42c1-8e8a-320c1b7cf3f7">coalitie-LG</TNOC_ClusterName>
    <TNOC_ClusterId xmlns="2f6a910d-138e-42c1-8e8a-320c1b7cf3f7">96839</TNOC_ClusterId>
    <cf581d8792c646118aad2c2c4ecdfa8c xmlns="da9ec675-e258-4e99-b4e7-3b678bc8b72e">
      <Terms xmlns="http://schemas.microsoft.com/office/infopath/2007/PartnerControls"/>
    </cf581d8792c646118aad2c2c4ecdfa8c>
    <bac4ab11065f4f6c809c820c57e320e5 xmlns="da9ec675-e258-4e99-b4e7-3b678bc8b72e">
      <Terms xmlns="http://schemas.microsoft.com/office/infopath/2007/PartnerControls"/>
    </bac4ab11065f4f6c809c820c57e320e5>
    <h15fbb78f4cb41d290e72f301ea2865f xmlns="da9ec675-e258-4e99-b4e7-3b678bc8b72e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Team</TermName>
          <TermId xmlns="http://schemas.microsoft.com/office/infopath/2007/PartnerControls">c614ed86-6527-4042-aa9d-da80e2b69463</TermId>
        </TermInfo>
      </Terms>
    </h15fbb78f4cb41d290e72f301ea2865f>
    <lcf76f155ced4ddcb4097134ff3c332f xmlns="42b3525b-b007-44a7-9b06-2f641b63a712">
      <Terms xmlns="http://schemas.microsoft.com/office/infopath/2007/PartnerControls"/>
    </lcf76f155ced4ddcb4097134ff3c332f>
    <TaxCatchAll xmlns="da9ec675-e258-4e99-b4e7-3b678bc8b72e">
      <Value>5</Value>
      <Value>3</Value>
    </TaxCatchAll>
    <n2a7a23bcc2241cb9261f9a914c7c1bb xmlns="da9ec675-e258-4e99-b4e7-3b678bc8b72e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_dlc_DocId xmlns="da9ec675-e258-4e99-b4e7-3b678bc8b72e">WEZ7ZHK6P5NP-1410066901-12706</_dlc_DocId>
    <_dlc_DocIdUrl xmlns="da9ec675-e258-4e99-b4e7-3b678bc8b72e">
      <Url>https://365tno.sharepoint.com/teams/T96839/_layouts/15/DocIdRedir.aspx?ID=WEZ7ZHK6P5NP-1410066901-12706</Url>
      <Description>WEZ7ZHK6P5NP-1410066901-12706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D7C2C124D9257345A1ADCFE01AA22505" ma:contentTypeVersion="14" ma:contentTypeDescription=" " ma:contentTypeScope="" ma:versionID="12e515e7f9ad5868b0b5629de17cbea4">
  <xsd:schema xmlns:xsd="http://www.w3.org/2001/XMLSchema" xmlns:xs="http://www.w3.org/2001/XMLSchema" xmlns:p="http://schemas.microsoft.com/office/2006/metadata/properties" xmlns:ns2="da9ec675-e258-4e99-b4e7-3b678bc8b72e" xmlns:ns3="2f6a910d-138e-42c1-8e8a-320c1b7cf3f7" xmlns:ns5="42b3525b-b007-44a7-9b06-2f641b63a712" targetNamespace="http://schemas.microsoft.com/office/2006/metadata/properties" ma:root="true" ma:fieldsID="161e99f733aa615589366c0c5fb6098c" ns2:_="" ns3:_="" ns5:_="">
    <xsd:import namespace="da9ec675-e258-4e99-b4e7-3b678bc8b72e"/>
    <xsd:import namespace="2f6a910d-138e-42c1-8e8a-320c1b7cf3f7"/>
    <xsd:import namespace="42b3525b-b007-44a7-9b06-2f641b63a71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lcf76f155ced4ddcb4097134ff3c332f" minOccurs="0"/>
                <xsd:element ref="ns5:MediaServiceGenerationTime" minOccurs="0"/>
                <xsd:element ref="ns5:MediaServiceEventHashCode" minOccurs="0"/>
                <xsd:element ref="ns5:MediaServiceOCR" minOccurs="0"/>
                <xsd:element ref="ns5:MediaServiceDateTaken" minOccurs="0"/>
                <xsd:element ref="ns5:MediaLengthInSeconds" minOccurs="0"/>
                <xsd:element ref="ns5:MediaServiceObjectDetectorVersions" minOccurs="0"/>
                <xsd:element ref="ns5:MediaServiceLocation" minOccurs="0"/>
                <xsd:element ref="ns5:MediaServiceSearchProperties" minOccurs="0"/>
                <xsd:element ref="ns5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9ec675-e258-4e99-b4e7-3b678bc8b72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3;#Team|c614ed86-6527-4042-aa9d-da80e2b69463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ac476c9f-721b-437e-9afa-21383bbde921}" ma:internalName="TaxCatchAll" ma:showField="CatchAllData" ma:web="da9ec675-e258-4e99-b4e7-3b678bc8b7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ac476c9f-721b-437e-9afa-21383bbde921}" ma:internalName="TaxCatchAllLabel" ma:readOnly="true" ma:showField="CatchAllDataLabel" ma:web="da9ec675-e258-4e99-b4e7-3b678bc8b7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coalitie-LG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96839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b3525b-b007-44a7-9b06-2f641b63a7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7378aa68-586f-4892-bb77-0985b40f41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3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3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36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3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EF86B6-987F-4C26-A605-72B8EC1CBC8A}">
  <ds:schemaRefs>
    <ds:schemaRef ds:uri="http://www.w3.org/XML/1998/namespace"/>
    <ds:schemaRef ds:uri="http://purl.org/dc/dcmitype/"/>
    <ds:schemaRef ds:uri="http://purl.org/dc/terms/"/>
    <ds:schemaRef ds:uri="da9ec675-e258-4e99-b4e7-3b678bc8b72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2b3525b-b007-44a7-9b06-2f641b63a712"/>
    <ds:schemaRef ds:uri="2f6a910d-138e-42c1-8e8a-320c1b7cf3f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43A0FFA-4821-4F94-9693-79D7852FA9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8666CA-8E31-4B04-9C84-3A057EE78DE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EE5F9B3-CD27-465C-A858-9DB41A3357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9ec675-e258-4e99-b4e7-3b678bc8b72e"/>
    <ds:schemaRef ds:uri="2f6a910d-138e-42c1-8e8a-320c1b7cf3f7"/>
    <ds:schemaRef ds:uri="42b3525b-b007-44a7-9b06-2f641b63a7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1435</Words>
  <Application>Microsoft Office PowerPoint</Application>
  <PresentationFormat>Widescreen</PresentationFormat>
  <Paragraphs>120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Aptos</vt:lpstr>
      <vt:lpstr>Poppins</vt:lpstr>
      <vt:lpstr>Lato</vt:lpstr>
      <vt:lpstr>Office Theme</vt:lpstr>
      <vt:lpstr>Leefstijl op recept  Regio Gooi e.o.   SAGO  </vt:lpstr>
      <vt:lpstr>Leefstijl op Recept –Gooi e.o. – SAGO</vt:lpstr>
      <vt:lpstr>Leefstijl op recept – Regio Gooi e.o.- SAGO</vt:lpstr>
      <vt:lpstr>Leefstijl op recept – Regio Gooi e.o.- SAGO </vt:lpstr>
      <vt:lpstr>Leefstijl op recept – Regio Gooi e.o.- SAGO </vt:lpstr>
      <vt:lpstr>Leefstijl op recept – Regio Gooi e.o.- SAGO </vt:lpstr>
      <vt:lpstr>Leefstijl op recept – Regio Gooi e.o.- SAGO </vt:lpstr>
      <vt:lpstr>Leefstijl op recept – Regio Gooi e.o.- SAGO </vt:lpstr>
      <vt:lpstr>Leefstijl op recept – Regio Gooi e.o.- SAGO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van Oers-Keek</dc:creator>
  <cp:lastModifiedBy>Vernooij, A.M.J. (Amber)</cp:lastModifiedBy>
  <cp:revision>19</cp:revision>
  <dcterms:created xsi:type="dcterms:W3CDTF">2025-06-08T11:24:11Z</dcterms:created>
  <dcterms:modified xsi:type="dcterms:W3CDTF">2026-01-29T15:16:37Z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0x010100A35317DCC28344A7B82488658A034A5C0100D7C2C124D9257345A1ADCFE01AA22505</vt:lpwstr>
  </property>
  <property fmtid="{D5CDD505-2E9C-101B-9397-08002B2CF9AE}" pid="3" name="MediaServiceImageTags">
    <vt:lpwstr/>
  </property>
  <property fmtid="{D5CDD505-2E9C-101B-9397-08002B2CF9AE}" pid="4" name="TNOC_DocumentType">
    <vt:lpwstr/>
  </property>
  <property fmtid="{D5CDD505-2E9C-101B-9397-08002B2CF9AE}" pid="5" name="TNOC_ClusterType">
    <vt:lpwstr>3;#Team|c614ed86-6527-4042-aa9d-da80e2b69463</vt:lpwstr>
  </property>
  <property fmtid="{D5CDD505-2E9C-101B-9397-08002B2CF9AE}" pid="6" name="TNOC_DocumentCategory">
    <vt:lpwstr/>
  </property>
  <property fmtid="{D5CDD505-2E9C-101B-9397-08002B2CF9AE}" pid="7" name="TNOC_DocumentSetType">
    <vt:lpwstr/>
  </property>
  <property fmtid="{D5CDD505-2E9C-101B-9397-08002B2CF9AE}" pid="8" name="TNOC_DocumentClassification">
    <vt:lpwstr>5;#TNO Internal|1a23c89f-ef54-4907-86fd-8242403ff722</vt:lpwstr>
  </property>
  <property fmtid="{D5CDD505-2E9C-101B-9397-08002B2CF9AE}" pid="9" name="_dlc_DocIdItemGuid">
    <vt:lpwstr>74ade839-e163-40bd-8cbf-2c379ab9cf2a</vt:lpwstr>
  </property>
</Properties>
</file>