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9"/>
  </p:notesMasterIdLst>
  <p:sldIdLst>
    <p:sldId id="256" r:id="rId2"/>
    <p:sldId id="259" r:id="rId3"/>
    <p:sldId id="257" r:id="rId4"/>
    <p:sldId id="262" r:id="rId5"/>
    <p:sldId id="260" r:id="rId6"/>
    <p:sldId id="258" r:id="rId7"/>
    <p:sldId id="261" r:id="rId8"/>
  </p:sldIdLst>
  <p:sldSz cx="12192000" cy="6858000"/>
  <p:notesSz cx="6858000" cy="9144000"/>
  <p:embeddedFontLst>
    <p:embeddedFont>
      <p:font typeface="Lato" panose="020F0502020204030203" pitchFamily="34" charset="0"/>
      <p:regular r:id="rId10"/>
      <p:bold r:id="rId11"/>
      <p:italic r:id="rId12"/>
      <p:boldItalic r:id="rId13"/>
    </p:embeddedFont>
    <p:embeddedFont>
      <p:font typeface="Poppins" panose="00000500000000000000" pitchFamily="2" charset="0"/>
      <p:regular r:id="rId14"/>
      <p:bold r:id="rId15"/>
      <p:italic r:id="rId16"/>
      <p:boldItalic r:id="rId17"/>
    </p:embeddedFont>
  </p:embeddedFontLst>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FF"/>
    <a:srgbClr val="FFB22B"/>
    <a:srgbClr val="20CC78"/>
    <a:srgbClr val="0D3242"/>
    <a:srgbClr val="838988"/>
    <a:srgbClr val="CFFFDE"/>
    <a:srgbClr val="7A40F2"/>
    <a:srgbClr val="EFF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EC4361-F8CB-4AFC-9A69-42D879D09054}" v="99" dt="2025-07-14T10:52:40.2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8"/>
    <p:restoredTop sz="94694"/>
  </p:normalViewPr>
  <p:slideViewPr>
    <p:cSldViewPr snapToGrid="0">
      <p:cViewPr varScale="1">
        <p:scale>
          <a:sx n="78" d="100"/>
          <a:sy n="78" d="100"/>
        </p:scale>
        <p:origin x="68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Meer betrokken</c:v>
                </c:pt>
              </c:strCache>
            </c:strRef>
          </c:tx>
          <c:spPr>
            <a:solidFill>
              <a:schemeClr val="accent3"/>
            </a:solidFill>
          </c:spPr>
          <c:dPt>
            <c:idx val="0"/>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1DF9-3343-984F-5C4C4C1AE9B1}"/>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A83C-9B4F-BA74-0C88FEB6F6E6}"/>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1DF9-3343-984F-5C4C4C1AE9B1}"/>
              </c:ext>
            </c:extLst>
          </c:dPt>
          <c:dPt>
            <c:idx val="3"/>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1DF9-3343-984F-5C4C4C1AE9B1}"/>
              </c:ext>
            </c:extLst>
          </c:dPt>
          <c:dLbls>
            <c:dLbl>
              <c:idx val="1"/>
              <c:delete val="1"/>
              <c:extLst>
                <c:ext xmlns:c15="http://schemas.microsoft.com/office/drawing/2012/chart" uri="{CE6537A1-D6FC-4f65-9D91-7224C49458BB}"/>
                <c:ext xmlns:c16="http://schemas.microsoft.com/office/drawing/2014/chart" uri="{C3380CC4-5D6E-409C-BE32-E72D297353CC}">
                  <c16:uniqueId val="{00000001-A83C-9B4F-BA74-0C88FEB6F6E6}"/>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nl-NL"/>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1st Qtr</c:v>
                </c:pt>
                <c:pt idx="1">
                  <c:v>2nd Qtr</c:v>
                </c:pt>
              </c:strCache>
            </c:strRef>
          </c:cat>
          <c:val>
            <c:numRef>
              <c:f>Sheet1!$B$2:$B$5</c:f>
              <c:numCache>
                <c:formatCode>General</c:formatCode>
                <c:ptCount val="4"/>
                <c:pt idx="0">
                  <c:v>36</c:v>
                </c:pt>
                <c:pt idx="1">
                  <c:v>64</c:v>
                </c:pt>
              </c:numCache>
            </c:numRef>
          </c:val>
          <c:extLst>
            <c:ext xmlns:c16="http://schemas.microsoft.com/office/drawing/2014/chart" uri="{C3380CC4-5D6E-409C-BE32-E72D297353CC}">
              <c16:uniqueId val="{00000000-A83C-9B4F-BA74-0C88FEB6F6E6}"/>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Meer betrokken</c:v>
                </c:pt>
              </c:strCache>
            </c:strRef>
          </c:tx>
          <c:spPr>
            <a:solidFill>
              <a:srgbClr val="FFB22B"/>
            </a:solidFill>
          </c:spPr>
          <c:dPt>
            <c:idx val="0"/>
            <c:bubble3D val="0"/>
            <c:spPr>
              <a:solidFill>
                <a:srgbClr val="FFB22B"/>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D441-6741-A424-8B096664439A}"/>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D441-6741-A424-8B096664439A}"/>
              </c:ext>
            </c:extLst>
          </c:dPt>
          <c:dPt>
            <c:idx val="2"/>
            <c:bubble3D val="0"/>
            <c:spPr>
              <a:solidFill>
                <a:srgbClr val="FFB22B"/>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D441-6741-A424-8B096664439A}"/>
              </c:ext>
            </c:extLst>
          </c:dPt>
          <c:dPt>
            <c:idx val="3"/>
            <c:bubble3D val="0"/>
            <c:spPr>
              <a:solidFill>
                <a:srgbClr val="FFB22B"/>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D441-6741-A424-8B096664439A}"/>
              </c:ext>
            </c:extLst>
          </c:dPt>
          <c:dLbls>
            <c:dLbl>
              <c:idx val="1"/>
              <c:delete val="1"/>
              <c:extLst>
                <c:ext xmlns:c15="http://schemas.microsoft.com/office/drawing/2012/chart" uri="{CE6537A1-D6FC-4f65-9D91-7224C49458BB}"/>
                <c:ext xmlns:c16="http://schemas.microsoft.com/office/drawing/2014/chart" uri="{C3380CC4-5D6E-409C-BE32-E72D297353CC}">
                  <c16:uniqueId val="{00000003-D441-6741-A424-8B096664439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nl-NL"/>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1st Qtr</c:v>
                </c:pt>
                <c:pt idx="1">
                  <c:v>2nd Qtr</c:v>
                </c:pt>
              </c:strCache>
            </c:strRef>
          </c:cat>
          <c:val>
            <c:numRef>
              <c:f>Sheet1!$B$2:$B$5</c:f>
              <c:numCache>
                <c:formatCode>General</c:formatCode>
                <c:ptCount val="4"/>
                <c:pt idx="0">
                  <c:v>47</c:v>
                </c:pt>
                <c:pt idx="1">
                  <c:v>52</c:v>
                </c:pt>
              </c:numCache>
            </c:numRef>
          </c:val>
          <c:extLst>
            <c:ext xmlns:c16="http://schemas.microsoft.com/office/drawing/2014/chart" uri="{C3380CC4-5D6E-409C-BE32-E72D297353CC}">
              <c16:uniqueId val="{00000008-D441-6741-A424-8B096664439A}"/>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Meer betrokken</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666B-8C4E-B011-D32582FD8382}"/>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666B-8C4E-B011-D32582FD8382}"/>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666B-8C4E-B011-D32582FD8382}"/>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666B-8C4E-B011-D32582FD8382}"/>
              </c:ext>
            </c:extLst>
          </c:dPt>
          <c:dLbls>
            <c:dLbl>
              <c:idx val="1"/>
              <c:delete val="1"/>
              <c:extLst>
                <c:ext xmlns:c15="http://schemas.microsoft.com/office/drawing/2012/chart" uri="{CE6537A1-D6FC-4f65-9D91-7224C49458BB}"/>
                <c:ext xmlns:c16="http://schemas.microsoft.com/office/drawing/2014/chart" uri="{C3380CC4-5D6E-409C-BE32-E72D297353CC}">
                  <c16:uniqueId val="{00000003-666B-8C4E-B011-D32582FD8382}"/>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nl-NL"/>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1st Qtr</c:v>
                </c:pt>
                <c:pt idx="1">
                  <c:v>2nd Qtr</c:v>
                </c:pt>
              </c:strCache>
            </c:strRef>
          </c:cat>
          <c:val>
            <c:numRef>
              <c:f>Sheet1!$B$2:$B$5</c:f>
              <c:numCache>
                <c:formatCode>General</c:formatCode>
                <c:ptCount val="4"/>
                <c:pt idx="0">
                  <c:v>16</c:v>
                </c:pt>
                <c:pt idx="1">
                  <c:v>84</c:v>
                </c:pt>
              </c:numCache>
            </c:numRef>
          </c:val>
          <c:extLst>
            <c:ext xmlns:c16="http://schemas.microsoft.com/office/drawing/2014/chart" uri="{C3380CC4-5D6E-409C-BE32-E72D297353CC}">
              <c16:uniqueId val="{00000008-666B-8C4E-B011-D32582FD8382}"/>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AD0E2A-773D-9C40-A5EF-FD65D26D0EFA}" type="datetimeFigureOut">
              <a:rPr lang="en-NL" smtClean="0"/>
              <a:t>01/29/2026</a:t>
            </a:fld>
            <a:endParaRPr lang="en-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B477AF-1FF6-5B42-8A4A-0B6EB013DC4F}" type="slidenum">
              <a:rPr lang="en-NL" smtClean="0"/>
              <a:t>‹#›</a:t>
            </a:fld>
            <a:endParaRPr lang="en-NL"/>
          </a:p>
        </p:txBody>
      </p:sp>
    </p:spTree>
    <p:extLst>
      <p:ext uri="{BB962C8B-B14F-4D97-AF65-F5344CB8AC3E}">
        <p14:creationId xmlns:p14="http://schemas.microsoft.com/office/powerpoint/2010/main" val="3884986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E2B477AF-1FF6-5B42-8A4A-0B6EB013DC4F}" type="slidenum">
              <a:rPr lang="en-NL" smtClean="0"/>
              <a:t>3</a:t>
            </a:fld>
            <a:endParaRPr lang="en-NL"/>
          </a:p>
        </p:txBody>
      </p:sp>
    </p:spTree>
    <p:extLst>
      <p:ext uri="{BB962C8B-B14F-4D97-AF65-F5344CB8AC3E}">
        <p14:creationId xmlns:p14="http://schemas.microsoft.com/office/powerpoint/2010/main" val="2781605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6822D-DD51-45CB-EE9C-0FB99CA2D5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D64CA7-18F3-EED6-35A0-F33FF8F1B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DFA9FF-28BC-71DB-121C-23E00B938199}"/>
              </a:ext>
            </a:extLst>
          </p:cNvPr>
          <p:cNvSpPr>
            <a:spLocks noGrp="1"/>
          </p:cNvSpPr>
          <p:nvPr>
            <p:ph type="body" idx="1"/>
          </p:nvPr>
        </p:nvSpPr>
        <p:spPr/>
        <p:txBody>
          <a:bodyPr/>
          <a:lstStyle/>
          <a:p>
            <a:endParaRPr lang="en-NL" dirty="0"/>
          </a:p>
        </p:txBody>
      </p:sp>
      <p:sp>
        <p:nvSpPr>
          <p:cNvPr id="4" name="Slide Number Placeholder 3">
            <a:extLst>
              <a:ext uri="{FF2B5EF4-FFF2-40B4-BE49-F238E27FC236}">
                <a16:creationId xmlns:a16="http://schemas.microsoft.com/office/drawing/2014/main" id="{1B111FBE-CFC5-EDD2-5B82-8502E8AC830A}"/>
              </a:ext>
            </a:extLst>
          </p:cNvPr>
          <p:cNvSpPr>
            <a:spLocks noGrp="1"/>
          </p:cNvSpPr>
          <p:nvPr>
            <p:ph type="sldNum" sz="quarter" idx="5"/>
          </p:nvPr>
        </p:nvSpPr>
        <p:spPr/>
        <p:txBody>
          <a:bodyPr/>
          <a:lstStyle/>
          <a:p>
            <a:fld id="{E2B477AF-1FF6-5B42-8A4A-0B6EB013DC4F}" type="slidenum">
              <a:rPr lang="en-NL" smtClean="0"/>
              <a:t>4</a:t>
            </a:fld>
            <a:endParaRPr lang="en-NL"/>
          </a:p>
        </p:txBody>
      </p:sp>
    </p:spTree>
    <p:extLst>
      <p:ext uri="{BB962C8B-B14F-4D97-AF65-F5344CB8AC3E}">
        <p14:creationId xmlns:p14="http://schemas.microsoft.com/office/powerpoint/2010/main" val="40855518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B5EB98-06C4-D85E-3902-B9E589E66A5F}"/>
              </a:ext>
            </a:extLst>
          </p:cNvPr>
          <p:cNvSpPr/>
          <p:nvPr userDrawn="1"/>
        </p:nvSpPr>
        <p:spPr>
          <a:xfrm>
            <a:off x="0" y="1"/>
            <a:ext cx="12192000" cy="5760000"/>
          </a:xfrm>
          <a:prstGeom prst="rect">
            <a:avLst/>
          </a:prstGeom>
          <a:solidFill>
            <a:srgbClr val="0D32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solidFill>
                <a:srgbClr val="0D3242"/>
              </a:solidFill>
            </a:endParaRPr>
          </a:p>
        </p:txBody>
      </p:sp>
      <p:sp>
        <p:nvSpPr>
          <p:cNvPr id="2" name="Title 1">
            <a:extLst>
              <a:ext uri="{FF2B5EF4-FFF2-40B4-BE49-F238E27FC236}">
                <a16:creationId xmlns:a16="http://schemas.microsoft.com/office/drawing/2014/main" id="{5790989F-D1AE-7F95-8708-ED36AFE5AAD9}"/>
              </a:ext>
            </a:extLst>
          </p:cNvPr>
          <p:cNvSpPr>
            <a:spLocks noGrp="1"/>
          </p:cNvSpPr>
          <p:nvPr>
            <p:ph type="ctrTitle"/>
          </p:nvPr>
        </p:nvSpPr>
        <p:spPr>
          <a:xfrm>
            <a:off x="1524000" y="830263"/>
            <a:ext cx="9144000" cy="2387600"/>
          </a:xfrm>
        </p:spPr>
        <p:txBody>
          <a:bodyPr anchor="b"/>
          <a:lstStyle>
            <a:lvl1pPr algn="ctr">
              <a:defRPr sz="6000">
                <a:solidFill>
                  <a:schemeClr val="bg1"/>
                </a:solidFill>
              </a:defRPr>
            </a:lvl1pPr>
          </a:lstStyle>
          <a:p>
            <a:r>
              <a:rPr lang="en-GB" dirty="0"/>
              <a:t>Click to edit Master title style</a:t>
            </a:r>
            <a:endParaRPr lang="en-NL" dirty="0"/>
          </a:p>
        </p:txBody>
      </p:sp>
      <p:sp>
        <p:nvSpPr>
          <p:cNvPr id="3" name="Subtitle 2">
            <a:extLst>
              <a:ext uri="{FF2B5EF4-FFF2-40B4-BE49-F238E27FC236}">
                <a16:creationId xmlns:a16="http://schemas.microsoft.com/office/drawing/2014/main" id="{B8050088-E4CE-B3D6-F80C-11E27D9B0DC3}"/>
              </a:ext>
            </a:extLst>
          </p:cNvPr>
          <p:cNvSpPr>
            <a:spLocks noGrp="1"/>
          </p:cNvSpPr>
          <p:nvPr>
            <p:ph type="subTitle" idx="1"/>
          </p:nvPr>
        </p:nvSpPr>
        <p:spPr>
          <a:xfrm>
            <a:off x="1524000" y="3309938"/>
            <a:ext cx="9144000" cy="1655762"/>
          </a:xfrm>
          <a:noFill/>
        </p:spPr>
        <p:txBody>
          <a:bodyPr/>
          <a:lstStyle>
            <a:lvl1pPr marL="0" indent="0" algn="ctr">
              <a:buNone/>
              <a:defRPr sz="2400">
                <a:solidFill>
                  <a:srgbClr val="20CC78"/>
                </a:solidFill>
                <a:latin typeface="Poppins" pitchFamily="2" charset="77"/>
                <a:cs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NL" dirty="0"/>
          </a:p>
        </p:txBody>
      </p:sp>
      <p:sp>
        <p:nvSpPr>
          <p:cNvPr id="9" name="Rectangle 8">
            <a:extLst>
              <a:ext uri="{FF2B5EF4-FFF2-40B4-BE49-F238E27FC236}">
                <a16:creationId xmlns:a16="http://schemas.microsoft.com/office/drawing/2014/main" id="{E3CDCBEE-9116-A31C-5F9E-E41F51D4EF4D}"/>
              </a:ext>
            </a:extLst>
          </p:cNvPr>
          <p:cNvSpPr/>
          <p:nvPr userDrawn="1"/>
        </p:nvSpPr>
        <p:spPr>
          <a:xfrm>
            <a:off x="0" y="5760001"/>
            <a:ext cx="12192000" cy="10979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11" name="Picture 10" descr="A black background with blue text&#10;&#10;AI-generated content may be incorrect.">
            <a:extLst>
              <a:ext uri="{FF2B5EF4-FFF2-40B4-BE49-F238E27FC236}">
                <a16:creationId xmlns:a16="http://schemas.microsoft.com/office/drawing/2014/main" id="{0EF178EC-3DD8-42D9-02DF-5B695B3654A0}"/>
              </a:ext>
            </a:extLst>
          </p:cNvPr>
          <p:cNvPicPr>
            <a:picLocks noChangeAspect="1"/>
          </p:cNvPicPr>
          <p:nvPr userDrawn="1"/>
        </p:nvPicPr>
        <p:blipFill>
          <a:blip r:embed="rId2"/>
          <a:stretch>
            <a:fillRect/>
          </a:stretch>
        </p:blipFill>
        <p:spPr>
          <a:xfrm>
            <a:off x="360000" y="6097102"/>
            <a:ext cx="2623342" cy="505590"/>
          </a:xfrm>
          <a:prstGeom prst="rect">
            <a:avLst/>
          </a:prstGeom>
        </p:spPr>
      </p:pic>
    </p:spTree>
    <p:extLst>
      <p:ext uri="{BB962C8B-B14F-4D97-AF65-F5344CB8AC3E}">
        <p14:creationId xmlns:p14="http://schemas.microsoft.com/office/powerpoint/2010/main" val="937756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52BB8-159D-7FBB-7DBC-BBA9D486C7F7}"/>
              </a:ext>
            </a:extLst>
          </p:cNvPr>
          <p:cNvSpPr>
            <a:spLocks noGrp="1"/>
          </p:cNvSpPr>
          <p:nvPr>
            <p:ph type="title"/>
          </p:nvPr>
        </p:nvSpPr>
        <p:spPr/>
        <p:txBody>
          <a:bodyPr/>
          <a:lstStyle>
            <a:lvl1pPr>
              <a:defRPr b="0" i="0">
                <a:latin typeface="Poppins" pitchFamily="2" charset="77"/>
                <a:cs typeface="Poppins" pitchFamily="2" charset="77"/>
              </a:defRPr>
            </a:lvl1pPr>
          </a:lstStyle>
          <a:p>
            <a:r>
              <a:rPr lang="en-GB" dirty="0"/>
              <a:t>Click to edit Master title style</a:t>
            </a:r>
            <a:endParaRPr lang="en-NL" dirty="0"/>
          </a:p>
        </p:txBody>
      </p:sp>
      <p:sp>
        <p:nvSpPr>
          <p:cNvPr id="7" name="Slide Number Placeholder 5">
            <a:extLst>
              <a:ext uri="{FF2B5EF4-FFF2-40B4-BE49-F238E27FC236}">
                <a16:creationId xmlns:a16="http://schemas.microsoft.com/office/drawing/2014/main" id="{F86CA460-B9FA-F650-7212-76106DB84745}"/>
              </a:ext>
            </a:extLst>
          </p:cNvPr>
          <p:cNvSpPr>
            <a:spLocks noGrp="1"/>
          </p:cNvSpPr>
          <p:nvPr>
            <p:ph type="sldNum" sz="quarter" idx="4"/>
          </p:nvPr>
        </p:nvSpPr>
        <p:spPr>
          <a:xfrm>
            <a:off x="8610600" y="6356350"/>
            <a:ext cx="3221400" cy="501650"/>
          </a:xfrm>
          <a:prstGeom prst="rect">
            <a:avLst/>
          </a:prstGeom>
        </p:spPr>
        <p:txBody>
          <a:bodyPr vert="horz" lIns="0" tIns="0" rIns="0" bIns="0" rtlCol="0" anchor="ctr"/>
          <a:lstStyle>
            <a:lvl1pPr algn="r">
              <a:defRPr sz="1200">
                <a:solidFill>
                  <a:srgbClr val="20CC78"/>
                </a:solidFill>
                <a:latin typeface="Poppins" pitchFamily="2" charset="77"/>
                <a:cs typeface="Poppins" pitchFamily="2" charset="77"/>
              </a:defRPr>
            </a:lvl1pPr>
          </a:lstStyle>
          <a:p>
            <a:r>
              <a:rPr lang="en-GB" dirty="0" err="1"/>
              <a:t>leefstijlcoalitie.nl</a:t>
            </a:r>
            <a:endParaRPr lang="en-NL" dirty="0"/>
          </a:p>
        </p:txBody>
      </p:sp>
    </p:spTree>
    <p:extLst>
      <p:ext uri="{BB962C8B-B14F-4D97-AF65-F5344CB8AC3E}">
        <p14:creationId xmlns:p14="http://schemas.microsoft.com/office/powerpoint/2010/main" val="711270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52BB8-159D-7FBB-7DBC-BBA9D486C7F7}"/>
              </a:ext>
            </a:extLst>
          </p:cNvPr>
          <p:cNvSpPr>
            <a:spLocks noGrp="1"/>
          </p:cNvSpPr>
          <p:nvPr>
            <p:ph type="title"/>
          </p:nvPr>
        </p:nvSpPr>
        <p:spPr/>
        <p:txBody>
          <a:bodyPr/>
          <a:lstStyle>
            <a:lvl1pPr>
              <a:defRPr b="0" i="0">
                <a:latin typeface="Poppins" pitchFamily="2" charset="77"/>
                <a:cs typeface="Poppins" pitchFamily="2" charset="77"/>
              </a:defRPr>
            </a:lvl1pPr>
          </a:lstStyle>
          <a:p>
            <a:r>
              <a:rPr lang="en-GB" dirty="0"/>
              <a:t>Click to edit Master title style</a:t>
            </a:r>
            <a:endParaRPr lang="en-NL" dirty="0"/>
          </a:p>
        </p:txBody>
      </p:sp>
      <p:sp>
        <p:nvSpPr>
          <p:cNvPr id="7" name="Slide Number Placeholder 5">
            <a:extLst>
              <a:ext uri="{FF2B5EF4-FFF2-40B4-BE49-F238E27FC236}">
                <a16:creationId xmlns:a16="http://schemas.microsoft.com/office/drawing/2014/main" id="{F86CA460-B9FA-F650-7212-76106DB84745}"/>
              </a:ext>
            </a:extLst>
          </p:cNvPr>
          <p:cNvSpPr>
            <a:spLocks noGrp="1"/>
          </p:cNvSpPr>
          <p:nvPr>
            <p:ph type="sldNum" sz="quarter" idx="4"/>
          </p:nvPr>
        </p:nvSpPr>
        <p:spPr>
          <a:xfrm>
            <a:off x="8610600" y="6356350"/>
            <a:ext cx="3221400" cy="501650"/>
          </a:xfrm>
          <a:prstGeom prst="rect">
            <a:avLst/>
          </a:prstGeom>
        </p:spPr>
        <p:txBody>
          <a:bodyPr vert="horz" lIns="0" tIns="0" rIns="0" bIns="0" rtlCol="0" anchor="ctr"/>
          <a:lstStyle>
            <a:lvl1pPr algn="r">
              <a:defRPr sz="1200">
                <a:solidFill>
                  <a:srgbClr val="20CC78"/>
                </a:solidFill>
                <a:latin typeface="Poppins" pitchFamily="2" charset="77"/>
                <a:cs typeface="Poppins" pitchFamily="2" charset="77"/>
              </a:defRPr>
            </a:lvl1pPr>
          </a:lstStyle>
          <a:p>
            <a:r>
              <a:rPr lang="en-GB" dirty="0" err="1"/>
              <a:t>leefstijlcoalitie.nl</a:t>
            </a:r>
            <a:endParaRPr lang="en-NL" dirty="0"/>
          </a:p>
        </p:txBody>
      </p:sp>
      <p:sp>
        <p:nvSpPr>
          <p:cNvPr id="10" name="Text Placeholder 2">
            <a:extLst>
              <a:ext uri="{FF2B5EF4-FFF2-40B4-BE49-F238E27FC236}">
                <a16:creationId xmlns:a16="http://schemas.microsoft.com/office/drawing/2014/main" id="{F0C4374A-A6A0-D1CD-E5CA-C4E78D27B3C8}"/>
              </a:ext>
            </a:extLst>
          </p:cNvPr>
          <p:cNvSpPr txBox="1">
            <a:spLocks/>
          </p:cNvSpPr>
          <p:nvPr userDrawn="1"/>
        </p:nvSpPr>
        <p:spPr>
          <a:xfrm>
            <a:off x="4295999" y="1825625"/>
            <a:ext cx="3600000" cy="4192116"/>
          </a:xfrm>
          <a:prstGeom prst="rect">
            <a:avLst/>
          </a:prstGeom>
          <a:solidFill>
            <a:schemeClr val="bg1"/>
          </a:solidFill>
        </p:spPr>
        <p:txBody>
          <a:bodyPr vert="horz" lIns="180000" tIns="180000" rIns="180000" bIns="180000" numCol="1" spcCol="3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11" name="Text Placeholder 2">
            <a:extLst>
              <a:ext uri="{FF2B5EF4-FFF2-40B4-BE49-F238E27FC236}">
                <a16:creationId xmlns:a16="http://schemas.microsoft.com/office/drawing/2014/main" id="{37A8DC6D-9D13-0184-DDC2-F40B4764351C}"/>
              </a:ext>
            </a:extLst>
          </p:cNvPr>
          <p:cNvSpPr txBox="1">
            <a:spLocks/>
          </p:cNvSpPr>
          <p:nvPr userDrawn="1"/>
        </p:nvSpPr>
        <p:spPr>
          <a:xfrm>
            <a:off x="8232000" y="1825625"/>
            <a:ext cx="3600000" cy="4192116"/>
          </a:xfrm>
          <a:prstGeom prst="rect">
            <a:avLst/>
          </a:prstGeom>
          <a:solidFill>
            <a:schemeClr val="bg1"/>
          </a:solidFill>
        </p:spPr>
        <p:txBody>
          <a:bodyPr vert="horz" lIns="180000" tIns="180000" rIns="180000" bIns="180000" numCol="1" spcCol="3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12" name="Text Placeholder 2">
            <a:extLst>
              <a:ext uri="{FF2B5EF4-FFF2-40B4-BE49-F238E27FC236}">
                <a16:creationId xmlns:a16="http://schemas.microsoft.com/office/drawing/2014/main" id="{207AAAA6-E9FE-A9D1-8F07-B49069810EE6}"/>
              </a:ext>
            </a:extLst>
          </p:cNvPr>
          <p:cNvSpPr txBox="1">
            <a:spLocks/>
          </p:cNvSpPr>
          <p:nvPr userDrawn="1"/>
        </p:nvSpPr>
        <p:spPr>
          <a:xfrm>
            <a:off x="354193" y="1825625"/>
            <a:ext cx="3600000" cy="4192116"/>
          </a:xfrm>
          <a:prstGeom prst="rect">
            <a:avLst/>
          </a:prstGeom>
          <a:solidFill>
            <a:schemeClr val="bg1"/>
          </a:solidFill>
        </p:spPr>
        <p:txBody>
          <a:bodyPr vert="horz" lIns="180000" tIns="180000" rIns="180000" bIns="180000" numCol="1" spcCol="3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2059858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52BB8-159D-7FBB-7DBC-BBA9D486C7F7}"/>
              </a:ext>
            </a:extLst>
          </p:cNvPr>
          <p:cNvSpPr>
            <a:spLocks noGrp="1"/>
          </p:cNvSpPr>
          <p:nvPr>
            <p:ph type="title"/>
          </p:nvPr>
        </p:nvSpPr>
        <p:spPr/>
        <p:txBody>
          <a:bodyPr/>
          <a:lstStyle>
            <a:lvl1pPr>
              <a:defRPr b="0" i="0">
                <a:latin typeface="Poppins" pitchFamily="2" charset="77"/>
                <a:cs typeface="Poppins" pitchFamily="2" charset="77"/>
              </a:defRPr>
            </a:lvl1pPr>
          </a:lstStyle>
          <a:p>
            <a:r>
              <a:rPr lang="en-GB" dirty="0"/>
              <a:t>Click to edit Master title style</a:t>
            </a:r>
            <a:endParaRPr lang="en-NL" dirty="0"/>
          </a:p>
        </p:txBody>
      </p:sp>
      <p:sp>
        <p:nvSpPr>
          <p:cNvPr id="7" name="Slide Number Placeholder 5">
            <a:extLst>
              <a:ext uri="{FF2B5EF4-FFF2-40B4-BE49-F238E27FC236}">
                <a16:creationId xmlns:a16="http://schemas.microsoft.com/office/drawing/2014/main" id="{F86CA460-B9FA-F650-7212-76106DB84745}"/>
              </a:ext>
            </a:extLst>
          </p:cNvPr>
          <p:cNvSpPr>
            <a:spLocks noGrp="1"/>
          </p:cNvSpPr>
          <p:nvPr>
            <p:ph type="sldNum" sz="quarter" idx="4"/>
          </p:nvPr>
        </p:nvSpPr>
        <p:spPr>
          <a:xfrm>
            <a:off x="8610600" y="6356350"/>
            <a:ext cx="3221400" cy="501650"/>
          </a:xfrm>
          <a:prstGeom prst="rect">
            <a:avLst/>
          </a:prstGeom>
        </p:spPr>
        <p:txBody>
          <a:bodyPr vert="horz" lIns="0" tIns="0" rIns="0" bIns="0" rtlCol="0" anchor="ctr"/>
          <a:lstStyle>
            <a:lvl1pPr algn="r">
              <a:defRPr sz="1200">
                <a:solidFill>
                  <a:srgbClr val="20CC78"/>
                </a:solidFill>
                <a:latin typeface="Poppins" pitchFamily="2" charset="77"/>
                <a:cs typeface="Poppins" pitchFamily="2" charset="77"/>
              </a:defRPr>
            </a:lvl1pPr>
          </a:lstStyle>
          <a:p>
            <a:r>
              <a:rPr lang="en-GB" dirty="0" err="1"/>
              <a:t>leefstijlcoalitie.nl</a:t>
            </a:r>
            <a:endParaRPr lang="en-NL" dirty="0"/>
          </a:p>
        </p:txBody>
      </p:sp>
      <p:sp>
        <p:nvSpPr>
          <p:cNvPr id="11" name="Text Placeholder 2">
            <a:extLst>
              <a:ext uri="{FF2B5EF4-FFF2-40B4-BE49-F238E27FC236}">
                <a16:creationId xmlns:a16="http://schemas.microsoft.com/office/drawing/2014/main" id="{37A8DC6D-9D13-0184-DDC2-F40B4764351C}"/>
              </a:ext>
            </a:extLst>
          </p:cNvPr>
          <p:cNvSpPr txBox="1">
            <a:spLocks/>
          </p:cNvSpPr>
          <p:nvPr userDrawn="1"/>
        </p:nvSpPr>
        <p:spPr>
          <a:xfrm>
            <a:off x="8232000" y="1825625"/>
            <a:ext cx="3600000" cy="4192116"/>
          </a:xfrm>
          <a:prstGeom prst="rect">
            <a:avLst/>
          </a:prstGeom>
          <a:solidFill>
            <a:srgbClr val="0D3242"/>
          </a:solidFill>
        </p:spPr>
        <p:txBody>
          <a:bodyPr vert="horz" lIns="180000" tIns="180000" rIns="180000" bIns="180000" numCol="1" spcCol="3600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solidFill>
                <a:schemeClr val="bg1"/>
              </a:solidFill>
            </a:endParaRPr>
          </a:p>
        </p:txBody>
      </p:sp>
      <p:pic>
        <p:nvPicPr>
          <p:cNvPr id="3" name="Picture 2">
            <a:extLst>
              <a:ext uri="{FF2B5EF4-FFF2-40B4-BE49-F238E27FC236}">
                <a16:creationId xmlns:a16="http://schemas.microsoft.com/office/drawing/2014/main" id="{8C81AC5A-D5DC-2D22-F27D-7514A09B566A}"/>
              </a:ext>
            </a:extLst>
          </p:cNvPr>
          <p:cNvPicPr>
            <a:picLocks noChangeAspect="1"/>
          </p:cNvPicPr>
          <p:nvPr userDrawn="1"/>
        </p:nvPicPr>
        <p:blipFill>
          <a:blip r:embed="rId2"/>
          <a:stretch>
            <a:fillRect/>
          </a:stretch>
        </p:blipFill>
        <p:spPr>
          <a:xfrm>
            <a:off x="8390709" y="1988869"/>
            <a:ext cx="609600" cy="431800"/>
          </a:xfrm>
          <a:prstGeom prst="rect">
            <a:avLst/>
          </a:prstGeom>
        </p:spPr>
      </p:pic>
      <p:pic>
        <p:nvPicPr>
          <p:cNvPr id="5" name="Picture 4">
            <a:extLst>
              <a:ext uri="{FF2B5EF4-FFF2-40B4-BE49-F238E27FC236}">
                <a16:creationId xmlns:a16="http://schemas.microsoft.com/office/drawing/2014/main" id="{5413814D-D0A0-A219-E26C-FFF44DB4F204}"/>
              </a:ext>
            </a:extLst>
          </p:cNvPr>
          <p:cNvPicPr>
            <a:picLocks noChangeAspect="1"/>
          </p:cNvPicPr>
          <p:nvPr userDrawn="1"/>
        </p:nvPicPr>
        <p:blipFill>
          <a:blip r:embed="rId2"/>
          <a:stretch>
            <a:fillRect/>
          </a:stretch>
        </p:blipFill>
        <p:spPr>
          <a:xfrm rot="10800000">
            <a:off x="11042822" y="5400247"/>
            <a:ext cx="609600" cy="431800"/>
          </a:xfrm>
          <a:prstGeom prst="rect">
            <a:avLst/>
          </a:prstGeom>
        </p:spPr>
      </p:pic>
    </p:spTree>
    <p:extLst>
      <p:ext uri="{BB962C8B-B14F-4D97-AF65-F5344CB8AC3E}">
        <p14:creationId xmlns:p14="http://schemas.microsoft.com/office/powerpoint/2010/main" val="3181161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52BB8-159D-7FBB-7DBC-BBA9D486C7F7}"/>
              </a:ext>
            </a:extLst>
          </p:cNvPr>
          <p:cNvSpPr>
            <a:spLocks noGrp="1"/>
          </p:cNvSpPr>
          <p:nvPr>
            <p:ph type="title"/>
          </p:nvPr>
        </p:nvSpPr>
        <p:spPr/>
        <p:txBody>
          <a:bodyPr/>
          <a:lstStyle>
            <a:lvl1pPr>
              <a:defRPr b="0" i="0">
                <a:latin typeface="Poppins" pitchFamily="2" charset="77"/>
                <a:cs typeface="Poppins" pitchFamily="2" charset="77"/>
              </a:defRPr>
            </a:lvl1pPr>
          </a:lstStyle>
          <a:p>
            <a:r>
              <a:rPr lang="en-GB" dirty="0"/>
              <a:t>Click to edit Master title style</a:t>
            </a:r>
            <a:endParaRPr lang="en-NL" dirty="0"/>
          </a:p>
        </p:txBody>
      </p:sp>
      <p:sp>
        <p:nvSpPr>
          <p:cNvPr id="7" name="Slide Number Placeholder 5">
            <a:extLst>
              <a:ext uri="{FF2B5EF4-FFF2-40B4-BE49-F238E27FC236}">
                <a16:creationId xmlns:a16="http://schemas.microsoft.com/office/drawing/2014/main" id="{F86CA460-B9FA-F650-7212-76106DB84745}"/>
              </a:ext>
            </a:extLst>
          </p:cNvPr>
          <p:cNvSpPr>
            <a:spLocks noGrp="1"/>
          </p:cNvSpPr>
          <p:nvPr>
            <p:ph type="sldNum" sz="quarter" idx="4"/>
          </p:nvPr>
        </p:nvSpPr>
        <p:spPr>
          <a:xfrm>
            <a:off x="8610600" y="6356350"/>
            <a:ext cx="3221400" cy="501650"/>
          </a:xfrm>
          <a:prstGeom prst="rect">
            <a:avLst/>
          </a:prstGeom>
        </p:spPr>
        <p:txBody>
          <a:bodyPr vert="horz" lIns="0" tIns="0" rIns="0" bIns="0" rtlCol="0" anchor="ctr"/>
          <a:lstStyle>
            <a:lvl1pPr algn="r">
              <a:defRPr sz="1200">
                <a:solidFill>
                  <a:srgbClr val="20CC78"/>
                </a:solidFill>
                <a:latin typeface="Poppins" pitchFamily="2" charset="77"/>
                <a:cs typeface="Poppins" pitchFamily="2" charset="77"/>
              </a:defRPr>
            </a:lvl1pPr>
          </a:lstStyle>
          <a:p>
            <a:r>
              <a:rPr lang="en-GB" dirty="0" err="1"/>
              <a:t>leefstijlcoalitie.nl</a:t>
            </a:r>
            <a:endParaRPr lang="en-NL" dirty="0"/>
          </a:p>
        </p:txBody>
      </p:sp>
      <p:sp>
        <p:nvSpPr>
          <p:cNvPr id="11" name="Text Placeholder 2">
            <a:extLst>
              <a:ext uri="{FF2B5EF4-FFF2-40B4-BE49-F238E27FC236}">
                <a16:creationId xmlns:a16="http://schemas.microsoft.com/office/drawing/2014/main" id="{37A8DC6D-9D13-0184-DDC2-F40B4764351C}"/>
              </a:ext>
            </a:extLst>
          </p:cNvPr>
          <p:cNvSpPr txBox="1">
            <a:spLocks/>
          </p:cNvSpPr>
          <p:nvPr userDrawn="1"/>
        </p:nvSpPr>
        <p:spPr>
          <a:xfrm>
            <a:off x="8232000" y="1825625"/>
            <a:ext cx="3600000" cy="4192116"/>
          </a:xfrm>
          <a:prstGeom prst="rect">
            <a:avLst/>
          </a:prstGeom>
          <a:solidFill>
            <a:srgbClr val="20CC78"/>
          </a:solidFill>
        </p:spPr>
        <p:txBody>
          <a:bodyPr vert="horz" lIns="180000" tIns="180000" rIns="180000" bIns="180000" numCol="1" spcCol="3600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solidFill>
                <a:schemeClr val="bg1"/>
              </a:solidFill>
            </a:endParaRPr>
          </a:p>
        </p:txBody>
      </p:sp>
    </p:spTree>
    <p:extLst>
      <p:ext uri="{BB962C8B-B14F-4D97-AF65-F5344CB8AC3E}">
        <p14:creationId xmlns:p14="http://schemas.microsoft.com/office/powerpoint/2010/main" val="1237177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52BB8-159D-7FBB-7DBC-BBA9D486C7F7}"/>
              </a:ext>
            </a:extLst>
          </p:cNvPr>
          <p:cNvSpPr>
            <a:spLocks noGrp="1"/>
          </p:cNvSpPr>
          <p:nvPr>
            <p:ph type="title"/>
          </p:nvPr>
        </p:nvSpPr>
        <p:spPr/>
        <p:txBody>
          <a:bodyPr/>
          <a:lstStyle>
            <a:lvl1pPr>
              <a:defRPr b="0" i="0">
                <a:latin typeface="Poppins" pitchFamily="2" charset="77"/>
                <a:cs typeface="Poppins" pitchFamily="2" charset="77"/>
              </a:defRPr>
            </a:lvl1pPr>
          </a:lstStyle>
          <a:p>
            <a:r>
              <a:rPr lang="en-GB" dirty="0"/>
              <a:t>Click to edit Master title style</a:t>
            </a:r>
            <a:endParaRPr lang="en-NL" dirty="0"/>
          </a:p>
        </p:txBody>
      </p:sp>
      <p:sp>
        <p:nvSpPr>
          <p:cNvPr id="7" name="Slide Number Placeholder 5">
            <a:extLst>
              <a:ext uri="{FF2B5EF4-FFF2-40B4-BE49-F238E27FC236}">
                <a16:creationId xmlns:a16="http://schemas.microsoft.com/office/drawing/2014/main" id="{F86CA460-B9FA-F650-7212-76106DB84745}"/>
              </a:ext>
            </a:extLst>
          </p:cNvPr>
          <p:cNvSpPr>
            <a:spLocks noGrp="1"/>
          </p:cNvSpPr>
          <p:nvPr>
            <p:ph type="sldNum" sz="quarter" idx="4"/>
          </p:nvPr>
        </p:nvSpPr>
        <p:spPr>
          <a:xfrm>
            <a:off x="8610600" y="6356350"/>
            <a:ext cx="3221400" cy="501650"/>
          </a:xfrm>
          <a:prstGeom prst="rect">
            <a:avLst/>
          </a:prstGeom>
        </p:spPr>
        <p:txBody>
          <a:bodyPr vert="horz" lIns="0" tIns="0" rIns="0" bIns="0" rtlCol="0" anchor="ctr"/>
          <a:lstStyle>
            <a:lvl1pPr algn="r">
              <a:defRPr sz="1200">
                <a:solidFill>
                  <a:srgbClr val="20CC78"/>
                </a:solidFill>
                <a:latin typeface="Poppins" pitchFamily="2" charset="77"/>
                <a:cs typeface="Poppins" pitchFamily="2" charset="77"/>
              </a:defRPr>
            </a:lvl1pPr>
          </a:lstStyle>
          <a:p>
            <a:r>
              <a:rPr lang="en-GB" dirty="0" err="1"/>
              <a:t>leefstijlcoalitie.nl</a:t>
            </a:r>
            <a:endParaRPr lang="en-NL" dirty="0"/>
          </a:p>
        </p:txBody>
      </p:sp>
      <p:sp>
        <p:nvSpPr>
          <p:cNvPr id="10" name="Text Placeholder 2">
            <a:extLst>
              <a:ext uri="{FF2B5EF4-FFF2-40B4-BE49-F238E27FC236}">
                <a16:creationId xmlns:a16="http://schemas.microsoft.com/office/drawing/2014/main" id="{F0C4374A-A6A0-D1CD-E5CA-C4E78D27B3C8}"/>
              </a:ext>
            </a:extLst>
          </p:cNvPr>
          <p:cNvSpPr txBox="1">
            <a:spLocks/>
          </p:cNvSpPr>
          <p:nvPr userDrawn="1"/>
        </p:nvSpPr>
        <p:spPr>
          <a:xfrm>
            <a:off x="4295999" y="1825625"/>
            <a:ext cx="3600000" cy="4192116"/>
          </a:xfrm>
          <a:prstGeom prst="rect">
            <a:avLst/>
          </a:prstGeom>
          <a:solidFill>
            <a:schemeClr val="bg1"/>
          </a:solidFill>
        </p:spPr>
        <p:txBody>
          <a:bodyPr vert="horz" lIns="180000" tIns="180000" rIns="180000" bIns="180000" numCol="1" spcCol="3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p>
        </p:txBody>
      </p:sp>
      <p:sp>
        <p:nvSpPr>
          <p:cNvPr id="11" name="Text Placeholder 2">
            <a:extLst>
              <a:ext uri="{FF2B5EF4-FFF2-40B4-BE49-F238E27FC236}">
                <a16:creationId xmlns:a16="http://schemas.microsoft.com/office/drawing/2014/main" id="{37A8DC6D-9D13-0184-DDC2-F40B4764351C}"/>
              </a:ext>
            </a:extLst>
          </p:cNvPr>
          <p:cNvSpPr txBox="1">
            <a:spLocks/>
          </p:cNvSpPr>
          <p:nvPr userDrawn="1"/>
        </p:nvSpPr>
        <p:spPr>
          <a:xfrm>
            <a:off x="8232000" y="1825625"/>
            <a:ext cx="3600000" cy="4192116"/>
          </a:xfrm>
          <a:prstGeom prst="rect">
            <a:avLst/>
          </a:prstGeom>
          <a:solidFill>
            <a:srgbClr val="0D3242"/>
          </a:solidFill>
        </p:spPr>
        <p:txBody>
          <a:bodyPr vert="horz" lIns="180000" tIns="180000" rIns="180000" bIns="180000" numCol="1" spcCol="3600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solidFill>
                <a:schemeClr val="bg1"/>
              </a:solidFill>
            </a:endParaRPr>
          </a:p>
        </p:txBody>
      </p:sp>
      <p:pic>
        <p:nvPicPr>
          <p:cNvPr id="17" name="Picture 16">
            <a:extLst>
              <a:ext uri="{FF2B5EF4-FFF2-40B4-BE49-F238E27FC236}">
                <a16:creationId xmlns:a16="http://schemas.microsoft.com/office/drawing/2014/main" id="{B59BD40C-00BA-F5F6-A2DE-DBF8F7F5EFFB}"/>
              </a:ext>
            </a:extLst>
          </p:cNvPr>
          <p:cNvPicPr>
            <a:picLocks noChangeAspect="1"/>
          </p:cNvPicPr>
          <p:nvPr userDrawn="1"/>
        </p:nvPicPr>
        <p:blipFill>
          <a:blip r:embed="rId2"/>
          <a:stretch>
            <a:fillRect/>
          </a:stretch>
        </p:blipFill>
        <p:spPr>
          <a:xfrm>
            <a:off x="8398475" y="1984847"/>
            <a:ext cx="609600" cy="431800"/>
          </a:xfrm>
          <a:prstGeom prst="rect">
            <a:avLst/>
          </a:prstGeom>
        </p:spPr>
      </p:pic>
      <p:pic>
        <p:nvPicPr>
          <p:cNvPr id="18" name="Picture 17">
            <a:extLst>
              <a:ext uri="{FF2B5EF4-FFF2-40B4-BE49-F238E27FC236}">
                <a16:creationId xmlns:a16="http://schemas.microsoft.com/office/drawing/2014/main" id="{197655E3-5437-7711-08ED-2EF80CF29AEC}"/>
              </a:ext>
            </a:extLst>
          </p:cNvPr>
          <p:cNvPicPr>
            <a:picLocks noChangeAspect="1"/>
          </p:cNvPicPr>
          <p:nvPr userDrawn="1"/>
        </p:nvPicPr>
        <p:blipFill>
          <a:blip r:embed="rId2"/>
          <a:stretch>
            <a:fillRect/>
          </a:stretch>
        </p:blipFill>
        <p:spPr>
          <a:xfrm rot="10800000">
            <a:off x="11042822" y="5400246"/>
            <a:ext cx="609600" cy="431800"/>
          </a:xfrm>
          <a:prstGeom prst="rect">
            <a:avLst/>
          </a:prstGeom>
        </p:spPr>
      </p:pic>
      <p:sp>
        <p:nvSpPr>
          <p:cNvPr id="19" name="Text Placeholder 2">
            <a:extLst>
              <a:ext uri="{FF2B5EF4-FFF2-40B4-BE49-F238E27FC236}">
                <a16:creationId xmlns:a16="http://schemas.microsoft.com/office/drawing/2014/main" id="{90AC1B3A-CF72-9A77-665E-249175BE1608}"/>
              </a:ext>
            </a:extLst>
          </p:cNvPr>
          <p:cNvSpPr txBox="1">
            <a:spLocks/>
          </p:cNvSpPr>
          <p:nvPr userDrawn="1"/>
        </p:nvSpPr>
        <p:spPr>
          <a:xfrm>
            <a:off x="354194" y="1825625"/>
            <a:ext cx="3600000" cy="4192116"/>
          </a:xfrm>
          <a:prstGeom prst="rect">
            <a:avLst/>
          </a:prstGeom>
          <a:solidFill>
            <a:schemeClr val="bg1"/>
          </a:solidFill>
        </p:spPr>
        <p:txBody>
          <a:bodyPr vert="horz" lIns="180000" tIns="180000" rIns="180000" bIns="180000" numCol="1" spcCol="3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p>
        </p:txBody>
      </p:sp>
    </p:spTree>
    <p:extLst>
      <p:ext uri="{BB962C8B-B14F-4D97-AF65-F5344CB8AC3E}">
        <p14:creationId xmlns:p14="http://schemas.microsoft.com/office/powerpoint/2010/main" val="3556777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EF1830-D6A0-2419-B826-915707714568}"/>
              </a:ext>
            </a:extLst>
          </p:cNvPr>
          <p:cNvSpPr/>
          <p:nvPr userDrawn="1"/>
        </p:nvSpPr>
        <p:spPr>
          <a:xfrm>
            <a:off x="0" y="646043"/>
            <a:ext cx="12192000" cy="5710307"/>
          </a:xfrm>
          <a:prstGeom prst="rect">
            <a:avLst/>
          </a:prstGeom>
          <a:solidFill>
            <a:srgbClr val="EFF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 name="Title Placeholder 1">
            <a:extLst>
              <a:ext uri="{FF2B5EF4-FFF2-40B4-BE49-F238E27FC236}">
                <a16:creationId xmlns:a16="http://schemas.microsoft.com/office/drawing/2014/main" id="{294DB617-85DC-BF93-BD15-46F40D825769}"/>
              </a:ext>
            </a:extLst>
          </p:cNvPr>
          <p:cNvSpPr>
            <a:spLocks noGrp="1"/>
          </p:cNvSpPr>
          <p:nvPr>
            <p:ph type="title"/>
          </p:nvPr>
        </p:nvSpPr>
        <p:spPr>
          <a:xfrm>
            <a:off x="360000" y="0"/>
            <a:ext cx="11472000" cy="646042"/>
          </a:xfrm>
          <a:prstGeom prst="rect">
            <a:avLst/>
          </a:prstGeom>
        </p:spPr>
        <p:txBody>
          <a:bodyPr vert="horz" lIns="0" tIns="54000" rIns="0" bIns="0" rtlCol="0" anchor="ctr">
            <a:normAutofit/>
          </a:bodyPr>
          <a:lstStyle/>
          <a:p>
            <a:r>
              <a:rPr lang="en-GB" dirty="0"/>
              <a:t>Click to edit Master title style</a:t>
            </a:r>
            <a:endParaRPr lang="en-NL" dirty="0"/>
          </a:p>
        </p:txBody>
      </p:sp>
      <p:sp>
        <p:nvSpPr>
          <p:cNvPr id="3" name="Text Placeholder 2">
            <a:extLst>
              <a:ext uri="{FF2B5EF4-FFF2-40B4-BE49-F238E27FC236}">
                <a16:creationId xmlns:a16="http://schemas.microsoft.com/office/drawing/2014/main" id="{53DA6459-E0BC-A37A-B9BF-7730DE23765F}"/>
              </a:ext>
            </a:extLst>
          </p:cNvPr>
          <p:cNvSpPr>
            <a:spLocks noGrp="1"/>
          </p:cNvSpPr>
          <p:nvPr>
            <p:ph type="body" idx="1"/>
          </p:nvPr>
        </p:nvSpPr>
        <p:spPr>
          <a:xfrm>
            <a:off x="359998" y="1825625"/>
            <a:ext cx="11473200" cy="4192116"/>
          </a:xfrm>
          <a:prstGeom prst="rect">
            <a:avLst/>
          </a:prstGeom>
          <a:solidFill>
            <a:schemeClr val="bg1"/>
          </a:solidFill>
        </p:spPr>
        <p:txBody>
          <a:bodyPr vert="horz" lIns="180000" tIns="180000" rIns="180000" bIns="180000" numCol="1" spcCol="360000" rtlCol="0">
            <a:normAutofit/>
          </a:bodyPr>
          <a:lstStyle/>
          <a:p>
            <a:pPr lvl="0"/>
            <a:r>
              <a:rPr lang="en-GB" dirty="0"/>
              <a:t>Click to edit Master text styles</a:t>
            </a:r>
          </a:p>
        </p:txBody>
      </p:sp>
      <p:sp>
        <p:nvSpPr>
          <p:cNvPr id="6" name="Slide Number Placeholder 5">
            <a:extLst>
              <a:ext uri="{FF2B5EF4-FFF2-40B4-BE49-F238E27FC236}">
                <a16:creationId xmlns:a16="http://schemas.microsoft.com/office/drawing/2014/main" id="{FEE03F5F-B6EB-D59B-46EB-0B62BDE5C551}"/>
              </a:ext>
            </a:extLst>
          </p:cNvPr>
          <p:cNvSpPr>
            <a:spLocks noGrp="1"/>
          </p:cNvSpPr>
          <p:nvPr>
            <p:ph type="sldNum" sz="quarter" idx="4"/>
          </p:nvPr>
        </p:nvSpPr>
        <p:spPr>
          <a:xfrm>
            <a:off x="8610600" y="6356350"/>
            <a:ext cx="3221400" cy="501650"/>
          </a:xfrm>
          <a:prstGeom prst="rect">
            <a:avLst/>
          </a:prstGeom>
        </p:spPr>
        <p:txBody>
          <a:bodyPr vert="horz" lIns="0" tIns="0" rIns="0" bIns="0" rtlCol="0" anchor="ctr"/>
          <a:lstStyle>
            <a:lvl1pPr algn="r">
              <a:defRPr sz="1200">
                <a:solidFill>
                  <a:srgbClr val="20CC78"/>
                </a:solidFill>
                <a:latin typeface="Poppins" pitchFamily="2" charset="77"/>
                <a:cs typeface="Poppins" pitchFamily="2" charset="77"/>
              </a:defRPr>
            </a:lvl1pPr>
          </a:lstStyle>
          <a:p>
            <a:r>
              <a:rPr lang="en-GB" dirty="0" err="1"/>
              <a:t>leefstijlcoalitie.nl</a:t>
            </a:r>
            <a:endParaRPr lang="en-NL" dirty="0"/>
          </a:p>
        </p:txBody>
      </p:sp>
      <p:pic>
        <p:nvPicPr>
          <p:cNvPr id="9" name="Picture 8" descr="A black background with blue text&#10;&#10;AI-generated content may be incorrect.">
            <a:extLst>
              <a:ext uri="{FF2B5EF4-FFF2-40B4-BE49-F238E27FC236}">
                <a16:creationId xmlns:a16="http://schemas.microsoft.com/office/drawing/2014/main" id="{F2DF6C21-C10A-A2CF-72A5-FD24D76A953C}"/>
              </a:ext>
            </a:extLst>
          </p:cNvPr>
          <p:cNvPicPr>
            <a:picLocks noChangeAspect="1"/>
          </p:cNvPicPr>
          <p:nvPr userDrawn="1"/>
        </p:nvPicPr>
        <p:blipFill>
          <a:blip r:embed="rId8"/>
          <a:stretch>
            <a:fillRect/>
          </a:stretch>
        </p:blipFill>
        <p:spPr>
          <a:xfrm>
            <a:off x="360000" y="6483600"/>
            <a:ext cx="1474580" cy="284192"/>
          </a:xfrm>
          <a:prstGeom prst="rect">
            <a:avLst/>
          </a:prstGeom>
        </p:spPr>
      </p:pic>
    </p:spTree>
    <p:extLst>
      <p:ext uri="{BB962C8B-B14F-4D97-AF65-F5344CB8AC3E}">
        <p14:creationId xmlns:p14="http://schemas.microsoft.com/office/powerpoint/2010/main" val="6733496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2" r:id="rId4"/>
    <p:sldLayoutId id="2147483654" r:id="rId5"/>
    <p:sldLayoutId id="2147483651" r:id="rId6"/>
  </p:sldLayoutIdLst>
  <p:txStyles>
    <p:titleStyle>
      <a:lvl1pPr algn="l" defTabSz="914400" rtl="0" eaLnBrk="1" latinLnBrk="0" hangingPunct="1">
        <a:lnSpc>
          <a:spcPct val="90000"/>
        </a:lnSpc>
        <a:spcBef>
          <a:spcPct val="0"/>
        </a:spcBef>
        <a:buNone/>
        <a:defRPr sz="1800" b="0" i="0" kern="1200">
          <a:solidFill>
            <a:srgbClr val="0D3242"/>
          </a:solidFill>
          <a:latin typeface="Poppins" pitchFamily="2" charset="77"/>
          <a:ea typeface="+mj-ea"/>
          <a:cs typeface="Poppins" pitchFamily="2"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Poppins" pitchFamily="2" charset="77"/>
          <a:ea typeface="Lato" panose="020F0502020204030203" pitchFamily="34" charset="0"/>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0E1FB-9131-BBD1-5AFB-846E3FFBBA8D}"/>
              </a:ext>
            </a:extLst>
          </p:cNvPr>
          <p:cNvSpPr>
            <a:spLocks noGrp="1"/>
          </p:cNvSpPr>
          <p:nvPr>
            <p:ph type="ctrTitle"/>
          </p:nvPr>
        </p:nvSpPr>
        <p:spPr/>
        <p:txBody>
          <a:bodyPr>
            <a:normAutofit/>
          </a:bodyPr>
          <a:lstStyle/>
          <a:p>
            <a:r>
              <a:rPr lang="nl-NL" sz="3600" dirty="0"/>
              <a:t>Duurzame leefstijlinterventies bij fysiotherapie </a:t>
            </a:r>
            <a:r>
              <a:rPr lang="nl-NL" sz="3600" dirty="0" err="1"/>
              <a:t>Fy</a:t>
            </a:r>
            <a:r>
              <a:rPr lang="nl-NL" sz="3600" dirty="0"/>
              <a:t>-fit voor preventieve gezondheidsbevordering in Nijmegen-Dukenburg</a:t>
            </a:r>
            <a:endParaRPr lang="en-NL" sz="3600" dirty="0"/>
          </a:p>
        </p:txBody>
      </p:sp>
      <p:sp>
        <p:nvSpPr>
          <p:cNvPr id="3" name="Subtitle 2">
            <a:extLst>
              <a:ext uri="{FF2B5EF4-FFF2-40B4-BE49-F238E27FC236}">
                <a16:creationId xmlns:a16="http://schemas.microsoft.com/office/drawing/2014/main" id="{237BDEEE-94C1-BBA7-2605-787A6D8CE2FD}"/>
              </a:ext>
            </a:extLst>
          </p:cNvPr>
          <p:cNvSpPr>
            <a:spLocks noGrp="1"/>
          </p:cNvSpPr>
          <p:nvPr>
            <p:ph type="subTitle" idx="1"/>
          </p:nvPr>
        </p:nvSpPr>
        <p:spPr/>
        <p:txBody>
          <a:bodyPr/>
          <a:lstStyle/>
          <a:p>
            <a:r>
              <a:rPr lang="nl-NL" dirty="0"/>
              <a:t>Resultaten implementatievouchers</a:t>
            </a:r>
            <a:r>
              <a:rPr lang="en-NL" dirty="0">
                <a:effectLst/>
              </a:rPr>
              <a:t> </a:t>
            </a:r>
            <a:endParaRPr lang="en-NL" dirty="0"/>
          </a:p>
        </p:txBody>
      </p:sp>
      <p:sp>
        <p:nvSpPr>
          <p:cNvPr id="4" name="Title 1">
            <a:extLst>
              <a:ext uri="{FF2B5EF4-FFF2-40B4-BE49-F238E27FC236}">
                <a16:creationId xmlns:a16="http://schemas.microsoft.com/office/drawing/2014/main" id="{3C8A277F-5025-B0C8-5343-7CE1CB211C57}"/>
              </a:ext>
            </a:extLst>
          </p:cNvPr>
          <p:cNvSpPr txBox="1">
            <a:spLocks/>
          </p:cNvSpPr>
          <p:nvPr/>
        </p:nvSpPr>
        <p:spPr>
          <a:xfrm>
            <a:off x="7265772" y="5735637"/>
            <a:ext cx="4566227" cy="1122363"/>
          </a:xfrm>
          <a:prstGeom prst="rect">
            <a:avLst/>
          </a:prstGeom>
        </p:spPr>
        <p:txBody>
          <a:bodyPr vert="horz" lIns="0" tIns="54000" rIns="0" bIns="0" rtlCol="0" anchor="ctr">
            <a:normAutofit/>
          </a:bodyPr>
          <a:lstStyle>
            <a:lvl1pPr algn="l" defTabSz="914400" rtl="0" eaLnBrk="1" latinLnBrk="0" hangingPunct="1">
              <a:lnSpc>
                <a:spcPct val="90000"/>
              </a:lnSpc>
              <a:spcBef>
                <a:spcPct val="0"/>
              </a:spcBef>
              <a:buNone/>
              <a:defRPr sz="2400" b="1" i="0" kern="1200">
                <a:solidFill>
                  <a:srgbClr val="0D3242"/>
                </a:solidFill>
                <a:latin typeface="Poppins" pitchFamily="2" charset="77"/>
                <a:ea typeface="+mj-ea"/>
                <a:cs typeface="Poppins" pitchFamily="2" charset="77"/>
              </a:defRPr>
            </a:lvl1pPr>
          </a:lstStyle>
          <a:p>
            <a:pPr algn="r"/>
            <a:r>
              <a:rPr lang="nl-NL" sz="1200" b="0" dirty="0"/>
              <a:t>[ Logo’s organisaties ]</a:t>
            </a:r>
            <a:endParaRPr lang="en-NL" sz="1200" b="0" dirty="0"/>
          </a:p>
        </p:txBody>
      </p:sp>
    </p:spTree>
    <p:extLst>
      <p:ext uri="{BB962C8B-B14F-4D97-AF65-F5344CB8AC3E}">
        <p14:creationId xmlns:p14="http://schemas.microsoft.com/office/powerpoint/2010/main" val="2574768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0788E04-32D3-82E9-4367-67BC8FE6D5C7}"/>
              </a:ext>
            </a:extLst>
          </p:cNvPr>
          <p:cNvPicPr>
            <a:picLocks noChangeAspect="1"/>
          </p:cNvPicPr>
          <p:nvPr/>
        </p:nvPicPr>
        <p:blipFill>
          <a:blip r:embed="rId2"/>
          <a:stretch>
            <a:fillRect/>
          </a:stretch>
        </p:blipFill>
        <p:spPr>
          <a:xfrm>
            <a:off x="818" y="1871281"/>
            <a:ext cx="11917680" cy="2655570"/>
          </a:xfrm>
          <a:prstGeom prst="rect">
            <a:avLst/>
          </a:prstGeom>
        </p:spPr>
      </p:pic>
      <p:sp>
        <p:nvSpPr>
          <p:cNvPr id="8" name="Title 1">
            <a:extLst>
              <a:ext uri="{FF2B5EF4-FFF2-40B4-BE49-F238E27FC236}">
                <a16:creationId xmlns:a16="http://schemas.microsoft.com/office/drawing/2014/main" id="{1A647EED-EFDD-3620-AA23-EC24B4F9B460}"/>
              </a:ext>
            </a:extLst>
          </p:cNvPr>
          <p:cNvSpPr>
            <a:spLocks noGrp="1"/>
          </p:cNvSpPr>
          <p:nvPr>
            <p:ph type="title"/>
          </p:nvPr>
        </p:nvSpPr>
        <p:spPr>
          <a:xfrm>
            <a:off x="360000" y="0"/>
            <a:ext cx="11472000" cy="646042"/>
          </a:xfrm>
        </p:spPr>
        <p:txBody>
          <a:bodyPr>
            <a:normAutofit/>
          </a:bodyPr>
          <a:lstStyle/>
          <a:p>
            <a:r>
              <a:rPr lang="nl-NL" sz="1200" dirty="0"/>
              <a:t>Duurzame leefstijlinterventies bij fysiotherapie </a:t>
            </a:r>
            <a:r>
              <a:rPr lang="nl-NL" sz="1200" dirty="0" err="1"/>
              <a:t>Fy</a:t>
            </a:r>
            <a:r>
              <a:rPr lang="nl-NL" sz="1200" dirty="0"/>
              <a:t>-fit voor preventieve gezondheidsbevordering in Nijmegen-Dukenburg</a:t>
            </a:r>
            <a:endParaRPr lang="en-NL" sz="1200" dirty="0"/>
          </a:p>
        </p:txBody>
      </p:sp>
      <p:sp>
        <p:nvSpPr>
          <p:cNvPr id="9" name="Title 1">
            <a:extLst>
              <a:ext uri="{FF2B5EF4-FFF2-40B4-BE49-F238E27FC236}">
                <a16:creationId xmlns:a16="http://schemas.microsoft.com/office/drawing/2014/main" id="{2974DCCE-3FFA-B6BF-9EB2-35A7E971B00F}"/>
              </a:ext>
            </a:extLst>
          </p:cNvPr>
          <p:cNvSpPr txBox="1">
            <a:spLocks/>
          </p:cNvSpPr>
          <p:nvPr/>
        </p:nvSpPr>
        <p:spPr>
          <a:xfrm>
            <a:off x="7265772" y="0"/>
            <a:ext cx="4566227" cy="646042"/>
          </a:xfrm>
          <a:prstGeom prst="rect">
            <a:avLst/>
          </a:prstGeom>
        </p:spPr>
        <p:txBody>
          <a:bodyPr vert="horz" lIns="0" tIns="54000" rIns="0" bIns="0" rtlCol="0" anchor="ctr">
            <a:normAutofit/>
          </a:bodyPr>
          <a:lstStyle>
            <a:lvl1pPr algn="l" defTabSz="914400" rtl="0" eaLnBrk="1" latinLnBrk="0" hangingPunct="1">
              <a:lnSpc>
                <a:spcPct val="90000"/>
              </a:lnSpc>
              <a:spcBef>
                <a:spcPct val="0"/>
              </a:spcBef>
              <a:buNone/>
              <a:defRPr sz="2400" b="1" i="0" kern="1200">
                <a:solidFill>
                  <a:srgbClr val="0D3242"/>
                </a:solidFill>
                <a:latin typeface="Poppins" pitchFamily="2" charset="77"/>
                <a:ea typeface="+mj-ea"/>
                <a:cs typeface="Poppins" pitchFamily="2" charset="77"/>
              </a:defRPr>
            </a:lvl1pPr>
          </a:lstStyle>
          <a:p>
            <a:pPr algn="r"/>
            <a:endParaRPr lang="en-NL" sz="1200" b="0" dirty="0"/>
          </a:p>
        </p:txBody>
      </p:sp>
      <p:sp>
        <p:nvSpPr>
          <p:cNvPr id="13" name="Title 1">
            <a:extLst>
              <a:ext uri="{FF2B5EF4-FFF2-40B4-BE49-F238E27FC236}">
                <a16:creationId xmlns:a16="http://schemas.microsoft.com/office/drawing/2014/main" id="{A7DD4081-096E-9A80-8156-6F6DA4F6CA92}"/>
              </a:ext>
            </a:extLst>
          </p:cNvPr>
          <p:cNvSpPr txBox="1">
            <a:spLocks/>
          </p:cNvSpPr>
          <p:nvPr/>
        </p:nvSpPr>
        <p:spPr>
          <a:xfrm>
            <a:off x="360000" y="654908"/>
            <a:ext cx="11472000" cy="991330"/>
          </a:xfrm>
          <a:prstGeom prst="rect">
            <a:avLst/>
          </a:prstGeom>
        </p:spPr>
        <p:txBody>
          <a:bodyPr vert="horz" lIns="0" tIns="54000" rIns="0" bIns="0" rtlCol="0" anchor="ctr">
            <a:normAutofit/>
          </a:bodyPr>
          <a:lstStyle>
            <a:lvl1pPr algn="l" defTabSz="914400" rtl="0" eaLnBrk="1" latinLnBrk="0" hangingPunct="1">
              <a:lnSpc>
                <a:spcPct val="90000"/>
              </a:lnSpc>
              <a:spcBef>
                <a:spcPct val="0"/>
              </a:spcBef>
              <a:buNone/>
              <a:defRPr sz="2400" b="1" i="0" kern="1200">
                <a:solidFill>
                  <a:srgbClr val="0D3242"/>
                </a:solidFill>
                <a:latin typeface="Poppins" pitchFamily="2" charset="77"/>
                <a:ea typeface="+mj-ea"/>
                <a:cs typeface="Poppins" pitchFamily="2" charset="77"/>
              </a:defRPr>
            </a:lvl1pPr>
          </a:lstStyle>
          <a:p>
            <a:r>
              <a:rPr lang="nl-NL" sz="2800" dirty="0">
                <a:solidFill>
                  <a:srgbClr val="0085FF"/>
                </a:solidFill>
              </a:rPr>
              <a:t>Onderdeel 1: </a:t>
            </a:r>
            <a:r>
              <a:rPr lang="nl-NL" sz="2800" dirty="0"/>
              <a:t>Doel van het project</a:t>
            </a:r>
            <a:endParaRPr lang="en-NL" sz="2800" dirty="0"/>
          </a:p>
        </p:txBody>
      </p:sp>
      <p:sp>
        <p:nvSpPr>
          <p:cNvPr id="15" name="Content Placeholder 2">
            <a:extLst>
              <a:ext uri="{FF2B5EF4-FFF2-40B4-BE49-F238E27FC236}">
                <a16:creationId xmlns:a16="http://schemas.microsoft.com/office/drawing/2014/main" id="{941F7E78-E023-99CE-2C6D-6A6CA6347FF0}"/>
              </a:ext>
            </a:extLst>
          </p:cNvPr>
          <p:cNvSpPr txBox="1">
            <a:spLocks/>
          </p:cNvSpPr>
          <p:nvPr/>
        </p:nvSpPr>
        <p:spPr>
          <a:xfrm>
            <a:off x="359998" y="1646239"/>
            <a:ext cx="6028102" cy="1403822"/>
          </a:xfrm>
          <a:prstGeom prst="rect">
            <a:avLst/>
          </a:prstGeom>
          <a:noFill/>
        </p:spPr>
        <p:txBody>
          <a:bodyPr vert="horz" lIns="0" tIns="0" rIns="0" bIns="0" numCol="1" spcCol="3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800" dirty="0"/>
              <a:t>Het structureel versterken van leefstijlgerichte zorg in de wijk Dukenburg door kennisvergroting bij professionals, begrijpelijke informatie voor cliënten en betere samenwerking tussen zorg en sociaal domein.</a:t>
            </a:r>
            <a:endParaRPr lang="en-NL" sz="1800" dirty="0">
              <a:latin typeface="Poppins" pitchFamily="2" charset="77"/>
              <a:cs typeface="Poppins" pitchFamily="2" charset="77"/>
            </a:endParaRPr>
          </a:p>
        </p:txBody>
      </p:sp>
      <p:sp>
        <p:nvSpPr>
          <p:cNvPr id="21" name="Oval 20">
            <a:extLst>
              <a:ext uri="{FF2B5EF4-FFF2-40B4-BE49-F238E27FC236}">
                <a16:creationId xmlns:a16="http://schemas.microsoft.com/office/drawing/2014/main" id="{B14F0D5F-F776-2D8B-C25F-FF871011AC4E}"/>
              </a:ext>
            </a:extLst>
          </p:cNvPr>
          <p:cNvSpPr/>
          <p:nvPr/>
        </p:nvSpPr>
        <p:spPr>
          <a:xfrm>
            <a:off x="1344062" y="3136068"/>
            <a:ext cx="125999" cy="125999"/>
          </a:xfrm>
          <a:prstGeom prst="ellipse">
            <a:avLst/>
          </a:prstGeom>
          <a:solidFill>
            <a:srgbClr val="8389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25" name="Straight Connector 24">
            <a:extLst>
              <a:ext uri="{FF2B5EF4-FFF2-40B4-BE49-F238E27FC236}">
                <a16:creationId xmlns:a16="http://schemas.microsoft.com/office/drawing/2014/main" id="{BEDDD11E-1235-0C72-6433-74C63036A00F}"/>
              </a:ext>
            </a:extLst>
          </p:cNvPr>
          <p:cNvCxnSpPr>
            <a:cxnSpLocks/>
          </p:cNvCxnSpPr>
          <p:nvPr/>
        </p:nvCxnSpPr>
        <p:spPr>
          <a:xfrm>
            <a:off x="1407061" y="3262067"/>
            <a:ext cx="0" cy="545873"/>
          </a:xfrm>
          <a:prstGeom prst="line">
            <a:avLst/>
          </a:prstGeom>
          <a:ln>
            <a:solidFill>
              <a:srgbClr val="838988"/>
            </a:solidFill>
            <a:prstDash val="dash"/>
          </a:ln>
        </p:spPr>
        <p:style>
          <a:lnRef idx="2">
            <a:schemeClr val="accent1"/>
          </a:lnRef>
          <a:fillRef idx="0">
            <a:schemeClr val="accent1"/>
          </a:fillRef>
          <a:effectRef idx="1">
            <a:schemeClr val="accent1"/>
          </a:effectRef>
          <a:fontRef idx="minor">
            <a:schemeClr val="tx1"/>
          </a:fontRef>
        </p:style>
      </p:cxnSp>
      <p:sp>
        <p:nvSpPr>
          <p:cNvPr id="32" name="Rounded Rectangle 31">
            <a:extLst>
              <a:ext uri="{FF2B5EF4-FFF2-40B4-BE49-F238E27FC236}">
                <a16:creationId xmlns:a16="http://schemas.microsoft.com/office/drawing/2014/main" id="{4AD45DC8-0B29-1C82-D5A3-818F04D23B40}"/>
              </a:ext>
            </a:extLst>
          </p:cNvPr>
          <p:cNvSpPr/>
          <p:nvPr/>
        </p:nvSpPr>
        <p:spPr>
          <a:xfrm>
            <a:off x="1047061" y="3721932"/>
            <a:ext cx="720000" cy="360000"/>
          </a:xfrm>
          <a:prstGeom prst="roundRect">
            <a:avLst/>
          </a:prstGeom>
          <a:solidFill>
            <a:srgbClr val="8389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8" name="Content Placeholder 2">
            <a:extLst>
              <a:ext uri="{FF2B5EF4-FFF2-40B4-BE49-F238E27FC236}">
                <a16:creationId xmlns:a16="http://schemas.microsoft.com/office/drawing/2014/main" id="{7B506D6F-EE82-E839-FB71-C6D0A40D881D}"/>
              </a:ext>
            </a:extLst>
          </p:cNvPr>
          <p:cNvSpPr txBox="1">
            <a:spLocks/>
          </p:cNvSpPr>
          <p:nvPr/>
        </p:nvSpPr>
        <p:spPr>
          <a:xfrm>
            <a:off x="359998" y="3807940"/>
            <a:ext cx="2094128" cy="2209801"/>
          </a:xfrm>
          <a:prstGeom prst="rect">
            <a:avLst/>
          </a:prstGeom>
          <a:solidFill>
            <a:schemeClr val="bg1"/>
          </a:solidFill>
        </p:spPr>
        <p:txBody>
          <a:bodyPr vert="horz" lIns="180000" tIns="180000" rIns="180000" bIns="180000" numCol="1" spcCol="3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400" dirty="0"/>
              <a:t>Projectstart, afstemming met samenwerkingspartners en opzet wandellunches</a:t>
            </a:r>
            <a:endParaRPr lang="en-NL" sz="1400" dirty="0">
              <a:latin typeface="Poppins" pitchFamily="2" charset="77"/>
              <a:cs typeface="Poppins" pitchFamily="2" charset="77"/>
            </a:endParaRPr>
          </a:p>
        </p:txBody>
      </p:sp>
      <p:sp>
        <p:nvSpPr>
          <p:cNvPr id="38" name="Oval 37">
            <a:extLst>
              <a:ext uri="{FF2B5EF4-FFF2-40B4-BE49-F238E27FC236}">
                <a16:creationId xmlns:a16="http://schemas.microsoft.com/office/drawing/2014/main" id="{83AE72F1-7F54-C375-E05E-6004135DAFE8}"/>
              </a:ext>
            </a:extLst>
          </p:cNvPr>
          <p:cNvSpPr/>
          <p:nvPr/>
        </p:nvSpPr>
        <p:spPr>
          <a:xfrm>
            <a:off x="3795162" y="3136068"/>
            <a:ext cx="125999" cy="125999"/>
          </a:xfrm>
          <a:prstGeom prst="ellipse">
            <a:avLst/>
          </a:prstGeom>
          <a:solidFill>
            <a:srgbClr val="0085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39" name="Straight Connector 38">
            <a:extLst>
              <a:ext uri="{FF2B5EF4-FFF2-40B4-BE49-F238E27FC236}">
                <a16:creationId xmlns:a16="http://schemas.microsoft.com/office/drawing/2014/main" id="{F1C4D86E-C55B-79E6-B769-B0DB34945297}"/>
              </a:ext>
            </a:extLst>
          </p:cNvPr>
          <p:cNvCxnSpPr>
            <a:cxnSpLocks/>
          </p:cNvCxnSpPr>
          <p:nvPr/>
        </p:nvCxnSpPr>
        <p:spPr>
          <a:xfrm>
            <a:off x="3858161" y="3262067"/>
            <a:ext cx="0" cy="545873"/>
          </a:xfrm>
          <a:prstGeom prst="line">
            <a:avLst/>
          </a:prstGeom>
          <a:ln>
            <a:solidFill>
              <a:srgbClr val="0085FF"/>
            </a:solidFill>
            <a:prstDash val="dash"/>
          </a:ln>
        </p:spPr>
        <p:style>
          <a:lnRef idx="2">
            <a:schemeClr val="accent1"/>
          </a:lnRef>
          <a:fillRef idx="0">
            <a:schemeClr val="accent1"/>
          </a:fillRef>
          <a:effectRef idx="1">
            <a:schemeClr val="accent1"/>
          </a:effectRef>
          <a:fontRef idx="minor">
            <a:schemeClr val="tx1"/>
          </a:fontRef>
        </p:style>
      </p:cxnSp>
      <p:sp>
        <p:nvSpPr>
          <p:cNvPr id="40" name="Rounded Rectangle 39">
            <a:extLst>
              <a:ext uri="{FF2B5EF4-FFF2-40B4-BE49-F238E27FC236}">
                <a16:creationId xmlns:a16="http://schemas.microsoft.com/office/drawing/2014/main" id="{7E5B9F28-E480-CF7F-66F4-234996F59B15}"/>
              </a:ext>
            </a:extLst>
          </p:cNvPr>
          <p:cNvSpPr/>
          <p:nvPr/>
        </p:nvSpPr>
        <p:spPr>
          <a:xfrm>
            <a:off x="3498161" y="3721932"/>
            <a:ext cx="720000" cy="360000"/>
          </a:xfrm>
          <a:prstGeom prst="roundRect">
            <a:avLst/>
          </a:prstGeom>
          <a:solidFill>
            <a:srgbClr val="0085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41" name="Oval 40">
            <a:extLst>
              <a:ext uri="{FF2B5EF4-FFF2-40B4-BE49-F238E27FC236}">
                <a16:creationId xmlns:a16="http://schemas.microsoft.com/office/drawing/2014/main" id="{86BB5E21-A02F-808E-A60A-0085867F0356}"/>
              </a:ext>
            </a:extLst>
          </p:cNvPr>
          <p:cNvSpPr/>
          <p:nvPr/>
        </p:nvSpPr>
        <p:spPr>
          <a:xfrm>
            <a:off x="6246262" y="3136068"/>
            <a:ext cx="125999" cy="125999"/>
          </a:xfrm>
          <a:prstGeom prst="ellipse">
            <a:avLst/>
          </a:prstGeom>
          <a:solidFill>
            <a:srgbClr val="20CC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42" name="Straight Connector 41">
            <a:extLst>
              <a:ext uri="{FF2B5EF4-FFF2-40B4-BE49-F238E27FC236}">
                <a16:creationId xmlns:a16="http://schemas.microsoft.com/office/drawing/2014/main" id="{189FCD45-1F54-9648-C2C2-106DE11C8D50}"/>
              </a:ext>
            </a:extLst>
          </p:cNvPr>
          <p:cNvCxnSpPr>
            <a:cxnSpLocks/>
          </p:cNvCxnSpPr>
          <p:nvPr/>
        </p:nvCxnSpPr>
        <p:spPr>
          <a:xfrm>
            <a:off x="6309261" y="3262067"/>
            <a:ext cx="0" cy="545873"/>
          </a:xfrm>
          <a:prstGeom prst="line">
            <a:avLst/>
          </a:prstGeom>
          <a:ln>
            <a:solidFill>
              <a:srgbClr val="20CC78"/>
            </a:solidFill>
            <a:prstDash val="dash"/>
          </a:ln>
        </p:spPr>
        <p:style>
          <a:lnRef idx="2">
            <a:schemeClr val="accent1"/>
          </a:lnRef>
          <a:fillRef idx="0">
            <a:schemeClr val="accent1"/>
          </a:fillRef>
          <a:effectRef idx="1">
            <a:schemeClr val="accent1"/>
          </a:effectRef>
          <a:fontRef idx="minor">
            <a:schemeClr val="tx1"/>
          </a:fontRef>
        </p:style>
      </p:cxnSp>
      <p:sp>
        <p:nvSpPr>
          <p:cNvPr id="43" name="Rounded Rectangle 42">
            <a:extLst>
              <a:ext uri="{FF2B5EF4-FFF2-40B4-BE49-F238E27FC236}">
                <a16:creationId xmlns:a16="http://schemas.microsoft.com/office/drawing/2014/main" id="{FC2CFBAF-869D-3C88-D5C8-ED9C270A35A6}"/>
              </a:ext>
            </a:extLst>
          </p:cNvPr>
          <p:cNvSpPr/>
          <p:nvPr/>
        </p:nvSpPr>
        <p:spPr>
          <a:xfrm>
            <a:off x="5949261" y="3721932"/>
            <a:ext cx="720000" cy="360000"/>
          </a:xfrm>
          <a:prstGeom prst="roundRect">
            <a:avLst/>
          </a:prstGeom>
          <a:solidFill>
            <a:srgbClr val="20CC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44" name="Oval 43">
            <a:extLst>
              <a:ext uri="{FF2B5EF4-FFF2-40B4-BE49-F238E27FC236}">
                <a16:creationId xmlns:a16="http://schemas.microsoft.com/office/drawing/2014/main" id="{1894BF36-ABAF-E1AB-537E-8086B05C4CC3}"/>
              </a:ext>
            </a:extLst>
          </p:cNvPr>
          <p:cNvSpPr/>
          <p:nvPr/>
        </p:nvSpPr>
        <p:spPr>
          <a:xfrm>
            <a:off x="8684662" y="3136068"/>
            <a:ext cx="125999" cy="125999"/>
          </a:xfrm>
          <a:prstGeom prst="ellipse">
            <a:avLst/>
          </a:prstGeom>
          <a:solidFill>
            <a:srgbClr val="FFB2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45" name="Straight Connector 44">
            <a:extLst>
              <a:ext uri="{FF2B5EF4-FFF2-40B4-BE49-F238E27FC236}">
                <a16:creationId xmlns:a16="http://schemas.microsoft.com/office/drawing/2014/main" id="{EB4CE132-2BE5-2AD3-7DDB-B015B1046337}"/>
              </a:ext>
            </a:extLst>
          </p:cNvPr>
          <p:cNvCxnSpPr>
            <a:cxnSpLocks/>
          </p:cNvCxnSpPr>
          <p:nvPr/>
        </p:nvCxnSpPr>
        <p:spPr>
          <a:xfrm>
            <a:off x="8747661" y="3262067"/>
            <a:ext cx="0" cy="545873"/>
          </a:xfrm>
          <a:prstGeom prst="line">
            <a:avLst/>
          </a:prstGeom>
          <a:ln>
            <a:solidFill>
              <a:srgbClr val="FFB22B"/>
            </a:solidFill>
            <a:prstDash val="dash"/>
          </a:ln>
        </p:spPr>
        <p:style>
          <a:lnRef idx="2">
            <a:schemeClr val="accent1"/>
          </a:lnRef>
          <a:fillRef idx="0">
            <a:schemeClr val="accent1"/>
          </a:fillRef>
          <a:effectRef idx="1">
            <a:schemeClr val="accent1"/>
          </a:effectRef>
          <a:fontRef idx="minor">
            <a:schemeClr val="tx1"/>
          </a:fontRef>
        </p:style>
      </p:cxnSp>
      <p:sp>
        <p:nvSpPr>
          <p:cNvPr id="46" name="Rounded Rectangle 45">
            <a:extLst>
              <a:ext uri="{FF2B5EF4-FFF2-40B4-BE49-F238E27FC236}">
                <a16:creationId xmlns:a16="http://schemas.microsoft.com/office/drawing/2014/main" id="{934E939C-CF38-8F16-56C3-305F1BF5C1A4}"/>
              </a:ext>
            </a:extLst>
          </p:cNvPr>
          <p:cNvSpPr/>
          <p:nvPr/>
        </p:nvSpPr>
        <p:spPr>
          <a:xfrm>
            <a:off x="8387661" y="3721932"/>
            <a:ext cx="720000" cy="360000"/>
          </a:xfrm>
          <a:prstGeom prst="roundRect">
            <a:avLst/>
          </a:prstGeom>
          <a:solidFill>
            <a:srgbClr val="FFB2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7" name="Content Placeholder 2">
            <a:extLst>
              <a:ext uri="{FF2B5EF4-FFF2-40B4-BE49-F238E27FC236}">
                <a16:creationId xmlns:a16="http://schemas.microsoft.com/office/drawing/2014/main" id="{42F12C92-1417-CF51-4E18-6187A7311A8A}"/>
              </a:ext>
            </a:extLst>
          </p:cNvPr>
          <p:cNvSpPr txBox="1">
            <a:spLocks/>
          </p:cNvSpPr>
          <p:nvPr/>
        </p:nvSpPr>
        <p:spPr>
          <a:xfrm>
            <a:off x="2810089" y="3807940"/>
            <a:ext cx="2094128" cy="2209801"/>
          </a:xfrm>
          <a:prstGeom prst="rect">
            <a:avLst/>
          </a:prstGeom>
          <a:solidFill>
            <a:schemeClr val="bg1"/>
          </a:solidFill>
        </p:spPr>
        <p:txBody>
          <a:bodyPr vert="horz" lIns="180000" tIns="180000" rIns="180000" bIns="180000" numCol="1" spcCol="3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400" dirty="0"/>
              <a:t>Aansluiting en contact bij wijkinitiatieven. Scholing voor professionals, training met acteurs.</a:t>
            </a:r>
            <a:endParaRPr lang="en-NL" sz="1400" dirty="0">
              <a:latin typeface="Poppins" pitchFamily="2" charset="77"/>
              <a:cs typeface="Poppins" pitchFamily="2" charset="77"/>
            </a:endParaRPr>
          </a:p>
        </p:txBody>
      </p:sp>
      <p:sp>
        <p:nvSpPr>
          <p:cNvPr id="19" name="Content Placeholder 2">
            <a:extLst>
              <a:ext uri="{FF2B5EF4-FFF2-40B4-BE49-F238E27FC236}">
                <a16:creationId xmlns:a16="http://schemas.microsoft.com/office/drawing/2014/main" id="{207DA239-BA09-2EEE-C839-D0CA5E7CFCCF}"/>
              </a:ext>
            </a:extLst>
          </p:cNvPr>
          <p:cNvSpPr txBox="1">
            <a:spLocks/>
          </p:cNvSpPr>
          <p:nvPr/>
        </p:nvSpPr>
        <p:spPr>
          <a:xfrm>
            <a:off x="5260180" y="3807940"/>
            <a:ext cx="2094128" cy="2209801"/>
          </a:xfrm>
          <a:prstGeom prst="rect">
            <a:avLst/>
          </a:prstGeom>
          <a:solidFill>
            <a:schemeClr val="bg1"/>
          </a:solidFill>
        </p:spPr>
        <p:txBody>
          <a:bodyPr vert="horz" lIns="180000" tIns="180000" rIns="180000" bIns="180000" numCol="1" spcCol="3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400" dirty="0"/>
              <a:t>Werkboek en voorlichtingsmateriaal in gebruik, actiever contact met sociaal domein, andere eerstelijnsprofessionals en start kenbaarheid </a:t>
            </a:r>
            <a:r>
              <a:rPr lang="nl-NL" sz="1400" dirty="0" err="1"/>
              <a:t>tweedelijn</a:t>
            </a:r>
            <a:endParaRPr lang="en-NL" sz="1400" dirty="0">
              <a:latin typeface="Poppins" pitchFamily="2" charset="77"/>
              <a:cs typeface="Poppins" pitchFamily="2" charset="77"/>
            </a:endParaRPr>
          </a:p>
        </p:txBody>
      </p:sp>
      <p:sp>
        <p:nvSpPr>
          <p:cNvPr id="20" name="Content Placeholder 2">
            <a:extLst>
              <a:ext uri="{FF2B5EF4-FFF2-40B4-BE49-F238E27FC236}">
                <a16:creationId xmlns:a16="http://schemas.microsoft.com/office/drawing/2014/main" id="{143CA799-8E14-E4F8-BFCA-DC3D12A2B707}"/>
              </a:ext>
            </a:extLst>
          </p:cNvPr>
          <p:cNvSpPr txBox="1">
            <a:spLocks/>
          </p:cNvSpPr>
          <p:nvPr/>
        </p:nvSpPr>
        <p:spPr>
          <a:xfrm>
            <a:off x="7710272" y="3807940"/>
            <a:ext cx="2094128" cy="2209801"/>
          </a:xfrm>
          <a:prstGeom prst="rect">
            <a:avLst/>
          </a:prstGeom>
          <a:solidFill>
            <a:schemeClr val="bg1"/>
          </a:solidFill>
        </p:spPr>
        <p:txBody>
          <a:bodyPr vert="horz" lIns="180000" tIns="180000" rIns="180000" bIns="180000" numCol="1" spcCol="36000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400" dirty="0"/>
              <a:t>Voorbereiding vervolgproject: herziening website en informatievoorziening gericht op cliënten met beperkte basisvaardigheden, inclusief meertalige ondersteuning en begrijpelijke uitleg in zorgcontext</a:t>
            </a:r>
            <a:endParaRPr lang="en-NL" sz="1400" dirty="0">
              <a:latin typeface="Poppins" pitchFamily="2" charset="77"/>
              <a:cs typeface="Poppins" pitchFamily="2" charset="77"/>
            </a:endParaRPr>
          </a:p>
        </p:txBody>
      </p:sp>
      <p:pic>
        <p:nvPicPr>
          <p:cNvPr id="3" name="Afbeelding 2">
            <a:extLst>
              <a:ext uri="{FF2B5EF4-FFF2-40B4-BE49-F238E27FC236}">
                <a16:creationId xmlns:a16="http://schemas.microsoft.com/office/drawing/2014/main" id="{ED14E6E1-7A19-59DD-FF61-F4AE3267873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05186" y="24616"/>
            <a:ext cx="1540648" cy="596809"/>
          </a:xfrm>
          <a:prstGeom prst="rect">
            <a:avLst/>
          </a:prstGeom>
          <a:noFill/>
          <a:ln>
            <a:noFill/>
          </a:ln>
        </p:spPr>
      </p:pic>
    </p:spTree>
    <p:extLst>
      <p:ext uri="{BB962C8B-B14F-4D97-AF65-F5344CB8AC3E}">
        <p14:creationId xmlns:p14="http://schemas.microsoft.com/office/powerpoint/2010/main" val="3271150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16D36-174C-D18D-BCAB-8F6BD0797FA7}"/>
              </a:ext>
            </a:extLst>
          </p:cNvPr>
          <p:cNvSpPr>
            <a:spLocks noGrp="1"/>
          </p:cNvSpPr>
          <p:nvPr>
            <p:ph type="title"/>
          </p:nvPr>
        </p:nvSpPr>
        <p:spPr/>
        <p:txBody>
          <a:bodyPr>
            <a:normAutofit/>
          </a:bodyPr>
          <a:lstStyle/>
          <a:p>
            <a:r>
              <a:rPr lang="nl-NL" sz="1200" dirty="0"/>
              <a:t>Duurzame leefstijlinterventies bij fysiotherapie </a:t>
            </a:r>
            <a:r>
              <a:rPr lang="nl-NL" sz="1200" dirty="0" err="1"/>
              <a:t>Fy</a:t>
            </a:r>
            <a:r>
              <a:rPr lang="nl-NL" sz="1200" dirty="0"/>
              <a:t>-fit voor preventieve gezondheidsbevordering in Nijmegen-Dukenburg</a:t>
            </a:r>
            <a:endParaRPr lang="en-NL" sz="1200" dirty="0"/>
          </a:p>
        </p:txBody>
      </p:sp>
      <p:sp>
        <p:nvSpPr>
          <p:cNvPr id="4" name="Title 1">
            <a:extLst>
              <a:ext uri="{FF2B5EF4-FFF2-40B4-BE49-F238E27FC236}">
                <a16:creationId xmlns:a16="http://schemas.microsoft.com/office/drawing/2014/main" id="{B13DED31-8C93-0D4D-C49F-C4FC9634DDD2}"/>
              </a:ext>
            </a:extLst>
          </p:cNvPr>
          <p:cNvSpPr txBox="1">
            <a:spLocks/>
          </p:cNvSpPr>
          <p:nvPr/>
        </p:nvSpPr>
        <p:spPr>
          <a:xfrm>
            <a:off x="7265772" y="0"/>
            <a:ext cx="4566227" cy="646042"/>
          </a:xfrm>
          <a:prstGeom prst="rect">
            <a:avLst/>
          </a:prstGeom>
        </p:spPr>
        <p:txBody>
          <a:bodyPr vert="horz" lIns="0" tIns="54000" rIns="0" bIns="0" rtlCol="0" anchor="ctr">
            <a:normAutofit/>
          </a:bodyPr>
          <a:lstStyle>
            <a:lvl1pPr algn="l" defTabSz="914400" rtl="0" eaLnBrk="1" latinLnBrk="0" hangingPunct="1">
              <a:lnSpc>
                <a:spcPct val="90000"/>
              </a:lnSpc>
              <a:spcBef>
                <a:spcPct val="0"/>
              </a:spcBef>
              <a:buNone/>
              <a:defRPr sz="2400" b="1" i="0" kern="1200">
                <a:solidFill>
                  <a:srgbClr val="0D3242"/>
                </a:solidFill>
                <a:latin typeface="Poppins" pitchFamily="2" charset="77"/>
                <a:ea typeface="+mj-ea"/>
                <a:cs typeface="Poppins" pitchFamily="2" charset="77"/>
              </a:defRPr>
            </a:lvl1pPr>
          </a:lstStyle>
          <a:p>
            <a:pPr algn="r"/>
            <a:endParaRPr lang="en-NL" sz="1200" b="0" dirty="0"/>
          </a:p>
        </p:txBody>
      </p:sp>
      <p:sp>
        <p:nvSpPr>
          <p:cNvPr id="7" name="Title 1">
            <a:extLst>
              <a:ext uri="{FF2B5EF4-FFF2-40B4-BE49-F238E27FC236}">
                <a16:creationId xmlns:a16="http://schemas.microsoft.com/office/drawing/2014/main" id="{9D76B350-1DAF-86CC-EED2-BF02B6C82A86}"/>
              </a:ext>
            </a:extLst>
          </p:cNvPr>
          <p:cNvSpPr txBox="1">
            <a:spLocks/>
          </p:cNvSpPr>
          <p:nvPr/>
        </p:nvSpPr>
        <p:spPr>
          <a:xfrm>
            <a:off x="360000" y="654908"/>
            <a:ext cx="11472000" cy="991330"/>
          </a:xfrm>
          <a:prstGeom prst="rect">
            <a:avLst/>
          </a:prstGeom>
        </p:spPr>
        <p:txBody>
          <a:bodyPr vert="horz" lIns="0" tIns="54000" rIns="0" bIns="0" rtlCol="0" anchor="ctr">
            <a:normAutofit/>
          </a:bodyPr>
          <a:lstStyle>
            <a:lvl1pPr algn="l" defTabSz="914400" rtl="0" eaLnBrk="1" latinLnBrk="0" hangingPunct="1">
              <a:lnSpc>
                <a:spcPct val="90000"/>
              </a:lnSpc>
              <a:spcBef>
                <a:spcPct val="0"/>
              </a:spcBef>
              <a:buNone/>
              <a:defRPr sz="2400" b="1" i="0" kern="1200">
                <a:solidFill>
                  <a:srgbClr val="0D3242"/>
                </a:solidFill>
                <a:latin typeface="Poppins" pitchFamily="2" charset="77"/>
                <a:ea typeface="+mj-ea"/>
                <a:cs typeface="Poppins" pitchFamily="2" charset="77"/>
              </a:defRPr>
            </a:lvl1pPr>
          </a:lstStyle>
          <a:p>
            <a:r>
              <a:rPr lang="nl-NL" sz="2800" dirty="0">
                <a:solidFill>
                  <a:srgbClr val="0085FF"/>
                </a:solidFill>
              </a:rPr>
              <a:t>Onderdeel 2: </a:t>
            </a:r>
            <a:r>
              <a:rPr lang="nl-NL" sz="2800" dirty="0"/>
              <a:t>Wat is er veranderd in de zorg?</a:t>
            </a:r>
            <a:endParaRPr lang="en-NL" sz="2800" dirty="0"/>
          </a:p>
        </p:txBody>
      </p:sp>
      <p:sp>
        <p:nvSpPr>
          <p:cNvPr id="27" name="Content Placeholder 2">
            <a:extLst>
              <a:ext uri="{FF2B5EF4-FFF2-40B4-BE49-F238E27FC236}">
                <a16:creationId xmlns:a16="http://schemas.microsoft.com/office/drawing/2014/main" id="{13D5EA46-E052-0088-C4CF-700EC3FF6E89}"/>
              </a:ext>
            </a:extLst>
          </p:cNvPr>
          <p:cNvSpPr txBox="1">
            <a:spLocks/>
          </p:cNvSpPr>
          <p:nvPr/>
        </p:nvSpPr>
        <p:spPr>
          <a:xfrm>
            <a:off x="359998" y="1825627"/>
            <a:ext cx="2340000" cy="432000"/>
          </a:xfrm>
          <a:prstGeom prst="rect">
            <a:avLst/>
          </a:prstGeom>
          <a:solidFill>
            <a:srgbClr val="FFB22B"/>
          </a:solidFill>
        </p:spPr>
        <p:txBody>
          <a:bodyPr vert="horz" lIns="180000" tIns="0" rIns="0" bIns="0" numCol="1" spcCol="3600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L" sz="1400" dirty="0">
                <a:solidFill>
                  <a:schemeClr val="bg1"/>
                </a:solidFill>
                <a:latin typeface="Poppins" pitchFamily="2" charset="77"/>
                <a:cs typeface="Poppins" pitchFamily="2" charset="77"/>
              </a:rPr>
              <a:t>Vóór het project</a:t>
            </a:r>
          </a:p>
        </p:txBody>
      </p:sp>
      <p:sp>
        <p:nvSpPr>
          <p:cNvPr id="28" name="Content Placeholder 2">
            <a:extLst>
              <a:ext uri="{FF2B5EF4-FFF2-40B4-BE49-F238E27FC236}">
                <a16:creationId xmlns:a16="http://schemas.microsoft.com/office/drawing/2014/main" id="{FB11F838-965D-DA39-DFE2-7F56C5B3E48C}"/>
              </a:ext>
            </a:extLst>
          </p:cNvPr>
          <p:cNvSpPr txBox="1">
            <a:spLocks/>
          </p:cNvSpPr>
          <p:nvPr/>
        </p:nvSpPr>
        <p:spPr>
          <a:xfrm>
            <a:off x="359998" y="2257200"/>
            <a:ext cx="2340000" cy="1620000"/>
          </a:xfrm>
          <a:prstGeom prst="rect">
            <a:avLst/>
          </a:prstGeom>
          <a:solidFill>
            <a:schemeClr val="bg1"/>
          </a:solidFill>
        </p:spPr>
        <p:txBody>
          <a:bodyPr vert="horz" lIns="180000" tIns="180000" rIns="180000" bIns="180000" numCol="1" spcCol="3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100" dirty="0"/>
              <a:t>Beperkte afstemming tussen zorgverleners en sociaal domein</a:t>
            </a:r>
          </a:p>
          <a:p>
            <a:r>
              <a:rPr lang="nl-NL" sz="1100" dirty="0"/>
              <a:t>Informatie voor cliënten was vaak te complex of niet afgestemd op mensen met beperkte basisvaardigheden</a:t>
            </a:r>
            <a:endParaRPr lang="en-NL" sz="1100" dirty="0">
              <a:latin typeface="Poppins" pitchFamily="2" charset="77"/>
              <a:cs typeface="Poppins" pitchFamily="2" charset="77"/>
            </a:endParaRPr>
          </a:p>
        </p:txBody>
      </p:sp>
      <p:sp>
        <p:nvSpPr>
          <p:cNvPr id="39" name="Content Placeholder 2">
            <a:extLst>
              <a:ext uri="{FF2B5EF4-FFF2-40B4-BE49-F238E27FC236}">
                <a16:creationId xmlns:a16="http://schemas.microsoft.com/office/drawing/2014/main" id="{C613C4F2-ACFC-A8F5-3536-605C845F2A12}"/>
              </a:ext>
            </a:extLst>
          </p:cNvPr>
          <p:cNvSpPr txBox="1">
            <a:spLocks/>
          </p:cNvSpPr>
          <p:nvPr/>
        </p:nvSpPr>
        <p:spPr>
          <a:xfrm>
            <a:off x="2951852" y="3956741"/>
            <a:ext cx="4938292" cy="432000"/>
          </a:xfrm>
          <a:prstGeom prst="rect">
            <a:avLst/>
          </a:prstGeom>
          <a:solidFill>
            <a:srgbClr val="0085FF"/>
          </a:solidFill>
        </p:spPr>
        <p:txBody>
          <a:bodyPr vert="horz" lIns="180000" tIns="0" rIns="0" bIns="0" numCol="1" spcCol="3600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L" sz="1400" dirty="0">
                <a:solidFill>
                  <a:schemeClr val="bg1"/>
                </a:solidFill>
                <a:latin typeface="Poppins" pitchFamily="2" charset="77"/>
                <a:cs typeface="Poppins" pitchFamily="2" charset="77"/>
              </a:rPr>
              <a:t>Wat heeft de samenwerking opgeleverd</a:t>
            </a:r>
          </a:p>
        </p:txBody>
      </p:sp>
      <p:sp>
        <p:nvSpPr>
          <p:cNvPr id="40" name="Content Placeholder 2">
            <a:extLst>
              <a:ext uri="{FF2B5EF4-FFF2-40B4-BE49-F238E27FC236}">
                <a16:creationId xmlns:a16="http://schemas.microsoft.com/office/drawing/2014/main" id="{1C865C87-DEDD-DD63-212B-6F19637C6F01}"/>
              </a:ext>
            </a:extLst>
          </p:cNvPr>
          <p:cNvSpPr txBox="1">
            <a:spLocks/>
          </p:cNvSpPr>
          <p:nvPr/>
        </p:nvSpPr>
        <p:spPr>
          <a:xfrm>
            <a:off x="2882002" y="4317773"/>
            <a:ext cx="4938292" cy="1629000"/>
          </a:xfrm>
          <a:prstGeom prst="rect">
            <a:avLst/>
          </a:prstGeom>
          <a:solidFill>
            <a:schemeClr val="bg1"/>
          </a:solidFill>
        </p:spPr>
        <p:txBody>
          <a:bodyPr vert="horz" lIns="180000" tIns="180000" rIns="180000" bIns="180000" numCol="1" spcCol="36000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100" dirty="0"/>
              <a:t>Versterkt netwerk op wijkniveau rond leefstijl en preventie</a:t>
            </a:r>
          </a:p>
          <a:p>
            <a:r>
              <a:rPr lang="nl-NL" sz="1100" dirty="0"/>
              <a:t>Kortere lijnen tussen zorg en welzijn → snellere doorverwijzing</a:t>
            </a:r>
          </a:p>
          <a:p>
            <a:r>
              <a:rPr lang="nl-NL" sz="1100" dirty="0"/>
              <a:t>Meer vertrouwen en kennis bij professionals over passende verwijzingen</a:t>
            </a:r>
          </a:p>
          <a:p>
            <a:r>
              <a:rPr lang="nl-NL" sz="1100" dirty="0"/>
              <a:t>Vergroot zelfvertrouwen bij cliënten om stappen te zetten richting gedragsverandering</a:t>
            </a:r>
            <a:endParaRPr lang="en-NL" sz="1100" dirty="0">
              <a:latin typeface="Poppins" pitchFamily="2" charset="77"/>
              <a:cs typeface="Poppins" pitchFamily="2" charset="77"/>
            </a:endParaRPr>
          </a:p>
        </p:txBody>
      </p:sp>
      <p:sp>
        <p:nvSpPr>
          <p:cNvPr id="49" name="Content Placeholder 2">
            <a:extLst>
              <a:ext uri="{FF2B5EF4-FFF2-40B4-BE49-F238E27FC236}">
                <a16:creationId xmlns:a16="http://schemas.microsoft.com/office/drawing/2014/main" id="{E944F85E-3475-BE45-99A4-757A0016AF46}"/>
              </a:ext>
            </a:extLst>
          </p:cNvPr>
          <p:cNvSpPr txBox="1">
            <a:spLocks/>
          </p:cNvSpPr>
          <p:nvPr/>
        </p:nvSpPr>
        <p:spPr>
          <a:xfrm>
            <a:off x="359998" y="3956741"/>
            <a:ext cx="2340000" cy="432000"/>
          </a:xfrm>
          <a:prstGeom prst="rect">
            <a:avLst/>
          </a:prstGeom>
          <a:solidFill>
            <a:srgbClr val="20CC78"/>
          </a:solidFill>
        </p:spPr>
        <p:txBody>
          <a:bodyPr vert="horz" lIns="180000" tIns="0" rIns="0" bIns="0" numCol="1" spcCol="3600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L" sz="1400" dirty="0">
                <a:solidFill>
                  <a:schemeClr val="bg1"/>
                </a:solidFill>
                <a:latin typeface="Poppins" pitchFamily="2" charset="77"/>
                <a:cs typeface="Poppins" pitchFamily="2" charset="77"/>
              </a:rPr>
              <a:t>Ná het project</a:t>
            </a:r>
          </a:p>
        </p:txBody>
      </p:sp>
      <p:sp>
        <p:nvSpPr>
          <p:cNvPr id="50" name="Content Placeholder 2">
            <a:extLst>
              <a:ext uri="{FF2B5EF4-FFF2-40B4-BE49-F238E27FC236}">
                <a16:creationId xmlns:a16="http://schemas.microsoft.com/office/drawing/2014/main" id="{4A6DC375-6B62-8FD7-B018-EAE48DCD3141}"/>
              </a:ext>
            </a:extLst>
          </p:cNvPr>
          <p:cNvSpPr txBox="1">
            <a:spLocks/>
          </p:cNvSpPr>
          <p:nvPr/>
        </p:nvSpPr>
        <p:spPr>
          <a:xfrm>
            <a:off x="359998" y="4388741"/>
            <a:ext cx="2340000" cy="1620000"/>
          </a:xfrm>
          <a:prstGeom prst="rect">
            <a:avLst/>
          </a:prstGeom>
          <a:solidFill>
            <a:schemeClr val="bg1"/>
          </a:solidFill>
        </p:spPr>
        <p:txBody>
          <a:bodyPr vert="horz" lIns="180000" tIns="180000" rIns="180000" bIns="180000" numCol="1" spcCol="3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100" dirty="0"/>
              <a:t>Professionals weten de weg naar het sociaal domein en maken vaker gebruik van het netwerk</a:t>
            </a:r>
          </a:p>
          <a:p>
            <a:r>
              <a:rPr lang="nl-NL" sz="1100" dirty="0"/>
              <a:t>Begrijpelijke en visuele materialen zijn actief in gebruik in de begeleiding</a:t>
            </a:r>
            <a:endParaRPr lang="en-NL" sz="1100" dirty="0">
              <a:latin typeface="Poppins" pitchFamily="2" charset="77"/>
              <a:cs typeface="Poppins" pitchFamily="2" charset="77"/>
            </a:endParaRPr>
          </a:p>
        </p:txBody>
      </p:sp>
      <p:sp>
        <p:nvSpPr>
          <p:cNvPr id="3" name="Content Placeholder 2">
            <a:extLst>
              <a:ext uri="{FF2B5EF4-FFF2-40B4-BE49-F238E27FC236}">
                <a16:creationId xmlns:a16="http://schemas.microsoft.com/office/drawing/2014/main" id="{0D486C93-C0A4-CF5F-C75A-7F798E67A963}"/>
              </a:ext>
            </a:extLst>
          </p:cNvPr>
          <p:cNvSpPr txBox="1">
            <a:spLocks/>
          </p:cNvSpPr>
          <p:nvPr/>
        </p:nvSpPr>
        <p:spPr>
          <a:xfrm>
            <a:off x="2951852" y="1825627"/>
            <a:ext cx="4938292" cy="432000"/>
          </a:xfrm>
          <a:prstGeom prst="rect">
            <a:avLst/>
          </a:prstGeom>
          <a:solidFill>
            <a:srgbClr val="0085FF"/>
          </a:solidFill>
        </p:spPr>
        <p:txBody>
          <a:bodyPr vert="horz" lIns="180000" tIns="0" rIns="0" bIns="0" numCol="1" spcCol="3600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400" dirty="0">
                <a:solidFill>
                  <a:schemeClr val="bg1"/>
                </a:solidFill>
                <a:latin typeface="Poppins" pitchFamily="2" charset="77"/>
                <a:cs typeface="Poppins" pitchFamily="2" charset="77"/>
              </a:rPr>
              <a:t>Hoe ziet de samenwerking (keten) eruit?</a:t>
            </a:r>
            <a:endParaRPr lang="en-NL" sz="1400" dirty="0">
              <a:solidFill>
                <a:schemeClr val="bg1"/>
              </a:solidFill>
              <a:latin typeface="Poppins" pitchFamily="2" charset="77"/>
              <a:cs typeface="Poppins" pitchFamily="2" charset="77"/>
            </a:endParaRPr>
          </a:p>
        </p:txBody>
      </p:sp>
      <p:sp>
        <p:nvSpPr>
          <p:cNvPr id="5" name="Content Placeholder 2">
            <a:extLst>
              <a:ext uri="{FF2B5EF4-FFF2-40B4-BE49-F238E27FC236}">
                <a16:creationId xmlns:a16="http://schemas.microsoft.com/office/drawing/2014/main" id="{AC917CC4-BEFF-ECDC-1ECA-2D732814733F}"/>
              </a:ext>
            </a:extLst>
          </p:cNvPr>
          <p:cNvSpPr txBox="1">
            <a:spLocks/>
          </p:cNvSpPr>
          <p:nvPr/>
        </p:nvSpPr>
        <p:spPr>
          <a:xfrm>
            <a:off x="2951852" y="2257200"/>
            <a:ext cx="4938292" cy="1629000"/>
          </a:xfrm>
          <a:prstGeom prst="rect">
            <a:avLst/>
          </a:prstGeom>
          <a:solidFill>
            <a:schemeClr val="bg1"/>
          </a:solidFill>
        </p:spPr>
        <p:txBody>
          <a:bodyPr vert="horz" lIns="180000" tIns="180000" rIns="180000" bIns="180000" numCol="1" spcCol="36000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100" b="1" dirty="0"/>
              <a:t>2e lijn</a:t>
            </a:r>
            <a:r>
              <a:rPr lang="nl-NL" sz="1100" dirty="0"/>
              <a:t>: leefstijlloketten en specialisten zijn geïnformeerd en soms betrokken bij doorverwijzing</a:t>
            </a:r>
          </a:p>
          <a:p>
            <a:r>
              <a:rPr lang="nl-NL" sz="1100" b="1" dirty="0"/>
              <a:t>1e lijn</a:t>
            </a:r>
            <a:r>
              <a:rPr lang="nl-NL" sz="1100" dirty="0"/>
              <a:t>: huisartspraktijk De Schakel, fysiotherapeuten, leefstijlcoaches, diëtisten</a:t>
            </a:r>
          </a:p>
          <a:p>
            <a:r>
              <a:rPr lang="nl-NL" sz="1100" b="1" dirty="0"/>
              <a:t>Sociaal domein / thuis</a:t>
            </a:r>
            <a:r>
              <a:rPr lang="nl-NL" sz="1100" dirty="0"/>
              <a:t>: Bindkracht10, buurtsportcoaches, welzijn op recept, </a:t>
            </a:r>
            <a:r>
              <a:rPr lang="nl-NL" sz="1100" dirty="0" err="1"/>
              <a:t>Beweeglab</a:t>
            </a:r>
            <a:r>
              <a:rPr lang="nl-NL" sz="1100" dirty="0"/>
              <a:t>, gezondheidsmakelaar (GGD Gelderland – Zuid), Buurtteams Volwassenen </a:t>
            </a:r>
            <a:endParaRPr lang="en-NL" sz="1100" dirty="0">
              <a:latin typeface="Poppins" pitchFamily="2" charset="77"/>
              <a:cs typeface="Poppins" pitchFamily="2" charset="77"/>
            </a:endParaRPr>
          </a:p>
        </p:txBody>
      </p:sp>
      <p:pic>
        <p:nvPicPr>
          <p:cNvPr id="6" name="Afbeelding 5">
            <a:extLst>
              <a:ext uri="{FF2B5EF4-FFF2-40B4-BE49-F238E27FC236}">
                <a16:creationId xmlns:a16="http://schemas.microsoft.com/office/drawing/2014/main" id="{3367871C-7B91-09B4-B816-4F8BFBA8601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05186" y="24616"/>
            <a:ext cx="1540648" cy="596809"/>
          </a:xfrm>
          <a:prstGeom prst="rect">
            <a:avLst/>
          </a:prstGeom>
          <a:noFill/>
          <a:ln>
            <a:noFill/>
          </a:ln>
        </p:spPr>
      </p:pic>
      <p:pic>
        <p:nvPicPr>
          <p:cNvPr id="15" name="Afbeelding 14">
            <a:extLst>
              <a:ext uri="{FF2B5EF4-FFF2-40B4-BE49-F238E27FC236}">
                <a16:creationId xmlns:a16="http://schemas.microsoft.com/office/drawing/2014/main" id="{87B84236-72B7-4080-B806-56A4C5B6E587}"/>
              </a:ext>
            </a:extLst>
          </p:cNvPr>
          <p:cNvPicPr/>
          <p:nvPr/>
        </p:nvPicPr>
        <p:blipFill>
          <a:blip r:embed="rId4"/>
          <a:stretch>
            <a:fillRect/>
          </a:stretch>
        </p:blipFill>
        <p:spPr>
          <a:xfrm>
            <a:off x="7753618" y="1825627"/>
            <a:ext cx="4566227" cy="4377465"/>
          </a:xfrm>
          <a:prstGeom prst="rect">
            <a:avLst/>
          </a:prstGeom>
        </p:spPr>
      </p:pic>
    </p:spTree>
    <p:extLst>
      <p:ext uri="{BB962C8B-B14F-4D97-AF65-F5344CB8AC3E}">
        <p14:creationId xmlns:p14="http://schemas.microsoft.com/office/powerpoint/2010/main" val="4218431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B6B8EE-0004-A5E2-CF9F-34E2273750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8EBCEB-3386-C82B-D090-90179AA56A06}"/>
              </a:ext>
            </a:extLst>
          </p:cNvPr>
          <p:cNvSpPr>
            <a:spLocks noGrp="1"/>
          </p:cNvSpPr>
          <p:nvPr>
            <p:ph type="title"/>
          </p:nvPr>
        </p:nvSpPr>
        <p:spPr/>
        <p:txBody>
          <a:bodyPr>
            <a:normAutofit/>
          </a:bodyPr>
          <a:lstStyle/>
          <a:p>
            <a:r>
              <a:rPr lang="nl-NL" sz="1200" dirty="0"/>
              <a:t>Duurzame leefstijlinterventies bij fysiotherapie </a:t>
            </a:r>
            <a:r>
              <a:rPr lang="nl-NL" sz="1200" dirty="0" err="1"/>
              <a:t>Fy</a:t>
            </a:r>
            <a:r>
              <a:rPr lang="nl-NL" sz="1200" dirty="0"/>
              <a:t>-fit voor preventieve gezondheidsbevordering in Nijmegen-Dukenburg</a:t>
            </a:r>
            <a:endParaRPr lang="en-NL" sz="1200" dirty="0"/>
          </a:p>
        </p:txBody>
      </p:sp>
      <p:sp>
        <p:nvSpPr>
          <p:cNvPr id="4" name="Title 1">
            <a:extLst>
              <a:ext uri="{FF2B5EF4-FFF2-40B4-BE49-F238E27FC236}">
                <a16:creationId xmlns:a16="http://schemas.microsoft.com/office/drawing/2014/main" id="{DD14B809-401E-0D26-47D4-93320A5CCF6B}"/>
              </a:ext>
            </a:extLst>
          </p:cNvPr>
          <p:cNvSpPr txBox="1">
            <a:spLocks/>
          </p:cNvSpPr>
          <p:nvPr/>
        </p:nvSpPr>
        <p:spPr>
          <a:xfrm>
            <a:off x="7265772" y="0"/>
            <a:ext cx="4566227" cy="646042"/>
          </a:xfrm>
          <a:prstGeom prst="rect">
            <a:avLst/>
          </a:prstGeom>
        </p:spPr>
        <p:txBody>
          <a:bodyPr vert="horz" lIns="0" tIns="54000" rIns="0" bIns="0" rtlCol="0" anchor="ctr">
            <a:normAutofit/>
          </a:bodyPr>
          <a:lstStyle>
            <a:lvl1pPr algn="l" defTabSz="914400" rtl="0" eaLnBrk="1" latinLnBrk="0" hangingPunct="1">
              <a:lnSpc>
                <a:spcPct val="90000"/>
              </a:lnSpc>
              <a:spcBef>
                <a:spcPct val="0"/>
              </a:spcBef>
              <a:buNone/>
              <a:defRPr sz="2400" b="1" i="0" kern="1200">
                <a:solidFill>
                  <a:srgbClr val="0D3242"/>
                </a:solidFill>
                <a:latin typeface="Poppins" pitchFamily="2" charset="77"/>
                <a:ea typeface="+mj-ea"/>
                <a:cs typeface="Poppins" pitchFamily="2" charset="77"/>
              </a:defRPr>
            </a:lvl1pPr>
          </a:lstStyle>
          <a:p>
            <a:pPr algn="r"/>
            <a:r>
              <a:rPr lang="nl-NL" sz="1200" b="0" dirty="0"/>
              <a:t>]</a:t>
            </a:r>
            <a:endParaRPr lang="en-NL" sz="1200" b="0" dirty="0"/>
          </a:p>
        </p:txBody>
      </p:sp>
      <p:sp>
        <p:nvSpPr>
          <p:cNvPr id="7" name="Title 1">
            <a:extLst>
              <a:ext uri="{FF2B5EF4-FFF2-40B4-BE49-F238E27FC236}">
                <a16:creationId xmlns:a16="http://schemas.microsoft.com/office/drawing/2014/main" id="{F31704A0-8DA9-A580-6163-9892DA43AD31}"/>
              </a:ext>
            </a:extLst>
          </p:cNvPr>
          <p:cNvSpPr txBox="1">
            <a:spLocks/>
          </p:cNvSpPr>
          <p:nvPr/>
        </p:nvSpPr>
        <p:spPr>
          <a:xfrm>
            <a:off x="360000" y="654908"/>
            <a:ext cx="11472000" cy="991330"/>
          </a:xfrm>
          <a:prstGeom prst="rect">
            <a:avLst/>
          </a:prstGeom>
        </p:spPr>
        <p:txBody>
          <a:bodyPr vert="horz" lIns="0" tIns="54000" rIns="0" bIns="0" rtlCol="0" anchor="ctr">
            <a:normAutofit/>
          </a:bodyPr>
          <a:lstStyle>
            <a:lvl1pPr algn="l" defTabSz="914400" rtl="0" eaLnBrk="1" latinLnBrk="0" hangingPunct="1">
              <a:lnSpc>
                <a:spcPct val="90000"/>
              </a:lnSpc>
              <a:spcBef>
                <a:spcPct val="0"/>
              </a:spcBef>
              <a:buNone/>
              <a:defRPr sz="2400" b="1" i="0" kern="1200">
                <a:solidFill>
                  <a:srgbClr val="0D3242"/>
                </a:solidFill>
                <a:latin typeface="Poppins" pitchFamily="2" charset="77"/>
                <a:ea typeface="+mj-ea"/>
                <a:cs typeface="Poppins" pitchFamily="2" charset="77"/>
              </a:defRPr>
            </a:lvl1pPr>
          </a:lstStyle>
          <a:p>
            <a:r>
              <a:rPr lang="nl-NL" sz="2800" dirty="0">
                <a:solidFill>
                  <a:srgbClr val="0085FF"/>
                </a:solidFill>
              </a:rPr>
              <a:t>Onderdeel 3: </a:t>
            </a:r>
            <a:r>
              <a:rPr lang="nl-NL" sz="2800" dirty="0"/>
              <a:t>Wat merken patiënten ervan?</a:t>
            </a:r>
            <a:endParaRPr lang="en-NL" sz="2800" dirty="0"/>
          </a:p>
        </p:txBody>
      </p:sp>
      <p:sp>
        <p:nvSpPr>
          <p:cNvPr id="10" name="Content Placeholder 2">
            <a:extLst>
              <a:ext uri="{FF2B5EF4-FFF2-40B4-BE49-F238E27FC236}">
                <a16:creationId xmlns:a16="http://schemas.microsoft.com/office/drawing/2014/main" id="{BE203615-3371-D8EF-0C4B-C0D4B9BB0689}"/>
              </a:ext>
            </a:extLst>
          </p:cNvPr>
          <p:cNvSpPr txBox="1">
            <a:spLocks/>
          </p:cNvSpPr>
          <p:nvPr/>
        </p:nvSpPr>
        <p:spPr>
          <a:xfrm>
            <a:off x="8231998" y="1825625"/>
            <a:ext cx="3600000" cy="4192116"/>
          </a:xfrm>
          <a:prstGeom prst="rect">
            <a:avLst/>
          </a:prstGeom>
          <a:noFill/>
        </p:spPr>
        <p:txBody>
          <a:bodyPr vert="horz" lIns="288000" tIns="360000" rIns="288000" bIns="360000" numCol="1" spcCol="3600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NL" sz="1100" dirty="0">
              <a:solidFill>
                <a:schemeClr val="bg1"/>
              </a:solidFill>
              <a:latin typeface="Poppins" pitchFamily="2" charset="77"/>
              <a:cs typeface="Poppins" pitchFamily="2" charset="77"/>
            </a:endParaRPr>
          </a:p>
        </p:txBody>
      </p:sp>
      <p:sp>
        <p:nvSpPr>
          <p:cNvPr id="27" name="Content Placeholder 2">
            <a:extLst>
              <a:ext uri="{FF2B5EF4-FFF2-40B4-BE49-F238E27FC236}">
                <a16:creationId xmlns:a16="http://schemas.microsoft.com/office/drawing/2014/main" id="{A7EA0F67-35DF-8B89-93E0-CF8F12267082}"/>
              </a:ext>
            </a:extLst>
          </p:cNvPr>
          <p:cNvSpPr txBox="1">
            <a:spLocks/>
          </p:cNvSpPr>
          <p:nvPr/>
        </p:nvSpPr>
        <p:spPr>
          <a:xfrm>
            <a:off x="359998" y="1825627"/>
            <a:ext cx="2340000" cy="432000"/>
          </a:xfrm>
          <a:prstGeom prst="rect">
            <a:avLst/>
          </a:prstGeom>
          <a:solidFill>
            <a:srgbClr val="0085FF"/>
          </a:solidFill>
        </p:spPr>
        <p:txBody>
          <a:bodyPr vert="horz" lIns="180000" tIns="0" rIns="0" bIns="0" numCol="1" spcCol="3600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L" sz="1400" dirty="0">
                <a:solidFill>
                  <a:schemeClr val="bg1"/>
                </a:solidFill>
                <a:latin typeface="Poppins" pitchFamily="2" charset="77"/>
                <a:cs typeface="Poppins" pitchFamily="2" charset="77"/>
              </a:rPr>
              <a:t>Voelt meer betrokken</a:t>
            </a:r>
            <a:r>
              <a:rPr lang="nl-NL" sz="1400" dirty="0">
                <a:solidFill>
                  <a:schemeClr val="bg1"/>
                </a:solidFill>
                <a:latin typeface="Poppins" pitchFamily="2" charset="77"/>
                <a:cs typeface="Poppins" pitchFamily="2" charset="77"/>
              </a:rPr>
              <a:t> door:</a:t>
            </a:r>
            <a:endParaRPr lang="en-NL" sz="1400" dirty="0">
              <a:solidFill>
                <a:schemeClr val="bg1"/>
              </a:solidFill>
              <a:latin typeface="Poppins" pitchFamily="2" charset="77"/>
              <a:cs typeface="Poppins" pitchFamily="2" charset="77"/>
            </a:endParaRPr>
          </a:p>
        </p:txBody>
      </p:sp>
      <p:sp>
        <p:nvSpPr>
          <p:cNvPr id="28" name="Content Placeholder 2">
            <a:extLst>
              <a:ext uri="{FF2B5EF4-FFF2-40B4-BE49-F238E27FC236}">
                <a16:creationId xmlns:a16="http://schemas.microsoft.com/office/drawing/2014/main" id="{BB95F8A7-4752-5FF6-74B1-7D870B6C3C3D}"/>
              </a:ext>
            </a:extLst>
          </p:cNvPr>
          <p:cNvSpPr txBox="1">
            <a:spLocks/>
          </p:cNvSpPr>
          <p:nvPr/>
        </p:nvSpPr>
        <p:spPr>
          <a:xfrm>
            <a:off x="359998" y="2257627"/>
            <a:ext cx="2340000" cy="3760114"/>
          </a:xfrm>
          <a:prstGeom prst="rect">
            <a:avLst/>
          </a:prstGeom>
          <a:solidFill>
            <a:schemeClr val="bg1"/>
          </a:solidFill>
        </p:spPr>
        <p:txBody>
          <a:bodyPr vert="horz" lIns="180000" tIns="180000" rIns="180000" bIns="180000" numCol="1" spcCol="3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100" dirty="0"/>
              <a:t>De persoonlijke aanpak met het werkboek. </a:t>
            </a:r>
          </a:p>
          <a:p>
            <a:pPr marL="0" indent="0">
              <a:buNone/>
            </a:pPr>
            <a:r>
              <a:rPr lang="nl-NL" sz="1100" dirty="0"/>
              <a:t>Heldere uitleg in eenvoudige taal</a:t>
            </a:r>
          </a:p>
          <a:p>
            <a:pPr marL="0" indent="0">
              <a:buNone/>
            </a:pPr>
            <a:r>
              <a:rPr lang="nl-NL" sz="1100" dirty="0"/>
              <a:t>Meer ruimte voor eigen inbreng in formuleren doelen</a:t>
            </a:r>
          </a:p>
          <a:p>
            <a:pPr marL="0" indent="0">
              <a:buNone/>
            </a:pPr>
            <a:endParaRPr lang="nl-NL" sz="1100" dirty="0"/>
          </a:p>
          <a:p>
            <a:pPr marL="0" indent="0">
              <a:buNone/>
            </a:pPr>
            <a:r>
              <a:rPr lang="nl-NL" sz="1100" dirty="0"/>
              <a:t> </a:t>
            </a:r>
          </a:p>
          <a:p>
            <a:pPr marL="0" indent="0">
              <a:buNone/>
            </a:pPr>
            <a:endParaRPr lang="nl-NL" sz="1100" dirty="0"/>
          </a:p>
          <a:p>
            <a:pPr marL="0" indent="0">
              <a:buNone/>
            </a:pPr>
            <a:endParaRPr lang="nl-NL" sz="1400" dirty="0"/>
          </a:p>
          <a:p>
            <a:pPr marL="0" indent="0">
              <a:buNone/>
            </a:pPr>
            <a:endParaRPr lang="en-NL" sz="1100" dirty="0">
              <a:latin typeface="Poppins" pitchFamily="2" charset="77"/>
              <a:cs typeface="Poppins" pitchFamily="2" charset="77"/>
            </a:endParaRPr>
          </a:p>
        </p:txBody>
      </p:sp>
      <p:graphicFrame>
        <p:nvGraphicFramePr>
          <p:cNvPr id="15" name="Chart 14">
            <a:extLst>
              <a:ext uri="{FF2B5EF4-FFF2-40B4-BE49-F238E27FC236}">
                <a16:creationId xmlns:a16="http://schemas.microsoft.com/office/drawing/2014/main" id="{4B083D71-07B8-6CC7-A77B-FD499B2A3FFF}"/>
              </a:ext>
            </a:extLst>
          </p:cNvPr>
          <p:cNvGraphicFramePr/>
          <p:nvPr>
            <p:extLst>
              <p:ext uri="{D42A27DB-BD31-4B8C-83A1-F6EECF244321}">
                <p14:modId xmlns:p14="http://schemas.microsoft.com/office/powerpoint/2010/main" val="1431573452"/>
              </p:ext>
            </p:extLst>
          </p:nvPr>
        </p:nvGraphicFramePr>
        <p:xfrm>
          <a:off x="359998" y="4032250"/>
          <a:ext cx="2333562" cy="1985491"/>
        </p:xfrm>
        <a:graphic>
          <a:graphicData uri="http://schemas.openxmlformats.org/drawingml/2006/chart">
            <c:chart xmlns:c="http://schemas.openxmlformats.org/drawingml/2006/chart" xmlns:r="http://schemas.openxmlformats.org/officeDocument/2006/relationships" r:id="rId3"/>
          </a:graphicData>
        </a:graphic>
      </p:graphicFrame>
      <p:sp>
        <p:nvSpPr>
          <p:cNvPr id="37" name="Content Placeholder 2">
            <a:extLst>
              <a:ext uri="{FF2B5EF4-FFF2-40B4-BE49-F238E27FC236}">
                <a16:creationId xmlns:a16="http://schemas.microsoft.com/office/drawing/2014/main" id="{921F9676-8726-7BDB-90B3-150075E8FF8D}"/>
              </a:ext>
            </a:extLst>
          </p:cNvPr>
          <p:cNvSpPr txBox="1">
            <a:spLocks/>
          </p:cNvSpPr>
          <p:nvPr/>
        </p:nvSpPr>
        <p:spPr>
          <a:xfrm>
            <a:off x="2951852" y="1825627"/>
            <a:ext cx="2340000" cy="432000"/>
          </a:xfrm>
          <a:prstGeom prst="rect">
            <a:avLst/>
          </a:prstGeom>
          <a:solidFill>
            <a:schemeClr val="accent4"/>
          </a:solidFill>
        </p:spPr>
        <p:txBody>
          <a:bodyPr vert="horz" lIns="180000" tIns="0" rIns="0" bIns="0" numCol="1" spcCol="3600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L" sz="1400" dirty="0">
                <a:solidFill>
                  <a:schemeClr val="bg1"/>
                </a:solidFill>
                <a:latin typeface="Poppins" pitchFamily="2" charset="77"/>
                <a:cs typeface="Poppins" pitchFamily="2" charset="77"/>
              </a:rPr>
              <a:t>Verwijzingen</a:t>
            </a:r>
            <a:r>
              <a:rPr lang="nl-NL" sz="1400" dirty="0">
                <a:solidFill>
                  <a:schemeClr val="bg1"/>
                </a:solidFill>
                <a:latin typeface="Poppins" pitchFamily="2" charset="77"/>
                <a:cs typeface="Poppins" pitchFamily="2" charset="77"/>
              </a:rPr>
              <a:t> van/naar</a:t>
            </a:r>
            <a:endParaRPr lang="en-NL" sz="1400" dirty="0">
              <a:solidFill>
                <a:schemeClr val="bg1"/>
              </a:solidFill>
              <a:latin typeface="Poppins" pitchFamily="2" charset="77"/>
              <a:cs typeface="Poppins" pitchFamily="2" charset="77"/>
            </a:endParaRPr>
          </a:p>
        </p:txBody>
      </p:sp>
      <p:sp>
        <p:nvSpPr>
          <p:cNvPr id="38" name="Content Placeholder 2">
            <a:extLst>
              <a:ext uri="{FF2B5EF4-FFF2-40B4-BE49-F238E27FC236}">
                <a16:creationId xmlns:a16="http://schemas.microsoft.com/office/drawing/2014/main" id="{70A75AF4-3B1F-302D-AD17-B0EFB094E0D9}"/>
              </a:ext>
            </a:extLst>
          </p:cNvPr>
          <p:cNvSpPr txBox="1">
            <a:spLocks/>
          </p:cNvSpPr>
          <p:nvPr/>
        </p:nvSpPr>
        <p:spPr>
          <a:xfrm>
            <a:off x="2951852" y="2257627"/>
            <a:ext cx="2340000" cy="3760114"/>
          </a:xfrm>
          <a:prstGeom prst="rect">
            <a:avLst/>
          </a:prstGeom>
          <a:solidFill>
            <a:schemeClr val="bg1"/>
          </a:solidFill>
        </p:spPr>
        <p:txBody>
          <a:bodyPr vert="horz" lIns="180000" tIns="180000" rIns="180000" bIns="180000" numCol="1" spcCol="3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dirty="0" err="1">
                <a:latin typeface="Poppins" pitchFamily="2" charset="77"/>
                <a:cs typeface="Poppins" pitchFamily="2" charset="77"/>
              </a:rPr>
              <a:t>Sociaal</a:t>
            </a:r>
            <a:r>
              <a:rPr lang="en-GB" sz="1100" dirty="0">
                <a:latin typeface="Poppins" pitchFamily="2" charset="77"/>
                <a:cs typeface="Poppins" pitchFamily="2" charset="77"/>
              </a:rPr>
              <a:t> </a:t>
            </a:r>
            <a:r>
              <a:rPr lang="en-GB" sz="1100" dirty="0" err="1">
                <a:latin typeface="Poppins" pitchFamily="2" charset="77"/>
                <a:cs typeface="Poppins" pitchFamily="2" charset="77"/>
              </a:rPr>
              <a:t>domein</a:t>
            </a:r>
            <a:endParaRPr lang="en-GB" sz="1100" dirty="0">
              <a:latin typeface="Poppins" pitchFamily="2" charset="77"/>
              <a:cs typeface="Poppins" pitchFamily="2" charset="77"/>
            </a:endParaRPr>
          </a:p>
          <a:p>
            <a:pPr marL="0" indent="0">
              <a:buNone/>
            </a:pPr>
            <a:r>
              <a:rPr lang="en-GB" sz="1100" dirty="0" err="1">
                <a:latin typeface="Poppins" pitchFamily="2" charset="77"/>
                <a:cs typeface="Poppins" pitchFamily="2" charset="77"/>
              </a:rPr>
              <a:t>Eerstelijn</a:t>
            </a:r>
            <a:r>
              <a:rPr lang="en-GB" sz="1100" dirty="0">
                <a:latin typeface="Poppins" pitchFamily="2" charset="77"/>
                <a:cs typeface="Poppins" pitchFamily="2" charset="77"/>
              </a:rPr>
              <a:t>: </a:t>
            </a:r>
            <a:r>
              <a:rPr lang="en-GB" sz="1100" dirty="0" err="1">
                <a:latin typeface="Poppins" pitchFamily="2" charset="77"/>
                <a:cs typeface="Poppins" pitchFamily="2" charset="77"/>
              </a:rPr>
              <a:t>huisartsen</a:t>
            </a:r>
            <a:endParaRPr lang="en-GB" sz="1100" dirty="0">
              <a:latin typeface="Poppins" pitchFamily="2" charset="77"/>
              <a:cs typeface="Poppins" pitchFamily="2" charset="77"/>
            </a:endParaRPr>
          </a:p>
          <a:p>
            <a:pPr marL="0" indent="0">
              <a:buNone/>
            </a:pPr>
            <a:r>
              <a:rPr lang="en-GB" sz="1100" dirty="0" err="1">
                <a:latin typeface="Poppins" pitchFamily="2" charset="77"/>
                <a:cs typeface="Poppins" pitchFamily="2" charset="77"/>
              </a:rPr>
              <a:t>Tweedelijn</a:t>
            </a:r>
            <a:r>
              <a:rPr lang="en-GB" sz="1100" dirty="0">
                <a:latin typeface="Poppins" pitchFamily="2" charset="77"/>
                <a:cs typeface="Poppins" pitchFamily="2" charset="77"/>
              </a:rPr>
              <a:t>: </a:t>
            </a:r>
            <a:r>
              <a:rPr lang="en-GB" sz="1100" dirty="0" err="1">
                <a:latin typeface="Poppins" pitchFamily="2" charset="77"/>
                <a:cs typeface="Poppins" pitchFamily="2" charset="77"/>
              </a:rPr>
              <a:t>leefstijlloketten</a:t>
            </a:r>
            <a:r>
              <a:rPr lang="en-GB" sz="1100" dirty="0">
                <a:latin typeface="Poppins" pitchFamily="2" charset="77"/>
                <a:cs typeface="Poppins" pitchFamily="2" charset="77"/>
              </a:rPr>
              <a:t>. </a:t>
            </a:r>
          </a:p>
        </p:txBody>
      </p:sp>
      <p:graphicFrame>
        <p:nvGraphicFramePr>
          <p:cNvPr id="16" name="Chart 15">
            <a:extLst>
              <a:ext uri="{FF2B5EF4-FFF2-40B4-BE49-F238E27FC236}">
                <a16:creationId xmlns:a16="http://schemas.microsoft.com/office/drawing/2014/main" id="{9E1C021E-4D17-881B-77E5-7DD7AAA59451}"/>
              </a:ext>
            </a:extLst>
          </p:cNvPr>
          <p:cNvGraphicFramePr/>
          <p:nvPr/>
        </p:nvGraphicFramePr>
        <p:xfrm>
          <a:off x="3043375" y="3856297"/>
          <a:ext cx="2160000" cy="2161445"/>
        </p:xfrm>
        <a:graphic>
          <a:graphicData uri="http://schemas.openxmlformats.org/drawingml/2006/chart">
            <c:chart xmlns:c="http://schemas.openxmlformats.org/drawingml/2006/chart" xmlns:r="http://schemas.openxmlformats.org/officeDocument/2006/relationships" r:id="rId4"/>
          </a:graphicData>
        </a:graphic>
      </p:graphicFrame>
      <p:sp>
        <p:nvSpPr>
          <p:cNvPr id="39" name="Content Placeholder 2">
            <a:extLst>
              <a:ext uri="{FF2B5EF4-FFF2-40B4-BE49-F238E27FC236}">
                <a16:creationId xmlns:a16="http://schemas.microsoft.com/office/drawing/2014/main" id="{F357430B-632D-AE6E-E1B5-504D1C427AE3}"/>
              </a:ext>
            </a:extLst>
          </p:cNvPr>
          <p:cNvSpPr txBox="1">
            <a:spLocks/>
          </p:cNvSpPr>
          <p:nvPr/>
        </p:nvSpPr>
        <p:spPr>
          <a:xfrm>
            <a:off x="5550144" y="1825627"/>
            <a:ext cx="2340000" cy="432000"/>
          </a:xfrm>
          <a:prstGeom prst="rect">
            <a:avLst/>
          </a:prstGeom>
          <a:solidFill>
            <a:schemeClr val="accent1"/>
          </a:solidFill>
        </p:spPr>
        <p:txBody>
          <a:bodyPr vert="horz" lIns="180000" tIns="0" rIns="0" bIns="0" numCol="1" spcCol="3600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L" sz="1400" dirty="0">
                <a:solidFill>
                  <a:schemeClr val="bg1"/>
                </a:solidFill>
                <a:latin typeface="Poppins" pitchFamily="2" charset="77"/>
                <a:cs typeface="Poppins" pitchFamily="2" charset="77"/>
              </a:rPr>
              <a:t>Leefstijlgesprek gehad</a:t>
            </a:r>
          </a:p>
        </p:txBody>
      </p:sp>
      <p:sp>
        <p:nvSpPr>
          <p:cNvPr id="40" name="Content Placeholder 2">
            <a:extLst>
              <a:ext uri="{FF2B5EF4-FFF2-40B4-BE49-F238E27FC236}">
                <a16:creationId xmlns:a16="http://schemas.microsoft.com/office/drawing/2014/main" id="{0BC3B0CF-AAC4-988F-F0EF-727D1ED78C3A}"/>
              </a:ext>
            </a:extLst>
          </p:cNvPr>
          <p:cNvSpPr txBox="1">
            <a:spLocks/>
          </p:cNvSpPr>
          <p:nvPr/>
        </p:nvSpPr>
        <p:spPr>
          <a:xfrm>
            <a:off x="5550144" y="2257627"/>
            <a:ext cx="2340000" cy="3760114"/>
          </a:xfrm>
          <a:prstGeom prst="rect">
            <a:avLst/>
          </a:prstGeom>
          <a:solidFill>
            <a:schemeClr val="bg1"/>
          </a:solidFill>
        </p:spPr>
        <p:txBody>
          <a:bodyPr vert="horz" lIns="180000" tIns="180000" rIns="180000" bIns="180000" numCol="1" spcCol="3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100" dirty="0"/>
              <a:t>Professionals durven met meer vertrouwen gesprek vaker aan te gaan</a:t>
            </a:r>
          </a:p>
          <a:p>
            <a:pPr marL="0" indent="0">
              <a:buNone/>
            </a:pPr>
            <a:r>
              <a:rPr lang="nl-NL" sz="1100" dirty="0">
                <a:latin typeface="Poppins" pitchFamily="2" charset="77"/>
                <a:cs typeface="Poppins" pitchFamily="2" charset="77"/>
              </a:rPr>
              <a:t>Leefstijl wordt meer onderdeel van de reguliere zorg</a:t>
            </a:r>
            <a:endParaRPr lang="en-GB" sz="1100" dirty="0">
              <a:latin typeface="Poppins" pitchFamily="2" charset="77"/>
              <a:cs typeface="Poppins" pitchFamily="2" charset="77"/>
            </a:endParaRPr>
          </a:p>
        </p:txBody>
      </p:sp>
      <p:graphicFrame>
        <p:nvGraphicFramePr>
          <p:cNvPr id="17" name="Chart 16">
            <a:extLst>
              <a:ext uri="{FF2B5EF4-FFF2-40B4-BE49-F238E27FC236}">
                <a16:creationId xmlns:a16="http://schemas.microsoft.com/office/drawing/2014/main" id="{565130CA-91EB-BB16-8C1C-5B1DBFE7F52B}"/>
              </a:ext>
            </a:extLst>
          </p:cNvPr>
          <p:cNvGraphicFramePr/>
          <p:nvPr/>
        </p:nvGraphicFramePr>
        <p:xfrm>
          <a:off x="5636164" y="3856297"/>
          <a:ext cx="2160000" cy="2161444"/>
        </p:xfrm>
        <a:graphic>
          <a:graphicData uri="http://schemas.openxmlformats.org/drawingml/2006/chart">
            <c:chart xmlns:c="http://schemas.openxmlformats.org/drawingml/2006/chart" xmlns:r="http://schemas.openxmlformats.org/officeDocument/2006/relationships" r:id="rId5"/>
          </a:graphicData>
        </a:graphic>
      </p:graphicFrame>
      <p:pic>
        <p:nvPicPr>
          <p:cNvPr id="3" name="Afbeelding 2">
            <a:extLst>
              <a:ext uri="{FF2B5EF4-FFF2-40B4-BE49-F238E27FC236}">
                <a16:creationId xmlns:a16="http://schemas.microsoft.com/office/drawing/2014/main" id="{98D8FD63-7708-8515-800F-9C92A125B73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605186" y="24616"/>
            <a:ext cx="1540648" cy="596809"/>
          </a:xfrm>
          <a:prstGeom prst="rect">
            <a:avLst/>
          </a:prstGeom>
          <a:noFill/>
          <a:ln>
            <a:noFill/>
          </a:ln>
        </p:spPr>
      </p:pic>
      <p:pic>
        <p:nvPicPr>
          <p:cNvPr id="18" name="Afbeelding 17">
            <a:extLst>
              <a:ext uri="{FF2B5EF4-FFF2-40B4-BE49-F238E27FC236}">
                <a16:creationId xmlns:a16="http://schemas.microsoft.com/office/drawing/2014/main" id="{546FA5E8-145A-4A19-9BB0-506613CC1442}"/>
              </a:ext>
            </a:extLst>
          </p:cNvPr>
          <p:cNvPicPr/>
          <p:nvPr/>
        </p:nvPicPr>
        <p:blipFill>
          <a:blip r:embed="rId7"/>
          <a:stretch>
            <a:fillRect/>
          </a:stretch>
        </p:blipFill>
        <p:spPr>
          <a:xfrm>
            <a:off x="7796164" y="1825625"/>
            <a:ext cx="4880062" cy="4371503"/>
          </a:xfrm>
          <a:prstGeom prst="rect">
            <a:avLst/>
          </a:prstGeom>
        </p:spPr>
      </p:pic>
    </p:spTree>
    <p:extLst>
      <p:ext uri="{BB962C8B-B14F-4D97-AF65-F5344CB8AC3E}">
        <p14:creationId xmlns:p14="http://schemas.microsoft.com/office/powerpoint/2010/main" val="3361763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1B058-D3B3-256C-FFAA-EC62723BB335}"/>
              </a:ext>
            </a:extLst>
          </p:cNvPr>
          <p:cNvSpPr>
            <a:spLocks noGrp="1"/>
          </p:cNvSpPr>
          <p:nvPr>
            <p:ph type="title"/>
          </p:nvPr>
        </p:nvSpPr>
        <p:spPr/>
        <p:txBody>
          <a:bodyPr>
            <a:normAutofit/>
          </a:bodyPr>
          <a:lstStyle/>
          <a:p>
            <a:r>
              <a:rPr lang="nl-NL" sz="1200" dirty="0"/>
              <a:t>Duurzame leefstijlinterventies bij fysiotherapie </a:t>
            </a:r>
            <a:r>
              <a:rPr lang="nl-NL" sz="1200" dirty="0" err="1"/>
              <a:t>Fy</a:t>
            </a:r>
            <a:r>
              <a:rPr lang="nl-NL" sz="1200" dirty="0"/>
              <a:t>-fit voor preventieve gezondheidsbevordering in Nijmegen-Dukenburg</a:t>
            </a:r>
            <a:endParaRPr lang="en-NL" sz="1200" dirty="0"/>
          </a:p>
        </p:txBody>
      </p:sp>
      <p:sp>
        <p:nvSpPr>
          <p:cNvPr id="3" name="Title 1">
            <a:extLst>
              <a:ext uri="{FF2B5EF4-FFF2-40B4-BE49-F238E27FC236}">
                <a16:creationId xmlns:a16="http://schemas.microsoft.com/office/drawing/2014/main" id="{90C680A7-0A96-8B6C-67F7-8368FB0A7427}"/>
              </a:ext>
            </a:extLst>
          </p:cNvPr>
          <p:cNvSpPr txBox="1">
            <a:spLocks/>
          </p:cNvSpPr>
          <p:nvPr/>
        </p:nvSpPr>
        <p:spPr>
          <a:xfrm>
            <a:off x="7265772" y="0"/>
            <a:ext cx="4566227" cy="646042"/>
          </a:xfrm>
          <a:prstGeom prst="rect">
            <a:avLst/>
          </a:prstGeom>
        </p:spPr>
        <p:txBody>
          <a:bodyPr vert="horz" lIns="0" tIns="54000" rIns="0" bIns="0" rtlCol="0" anchor="ctr">
            <a:normAutofit/>
          </a:bodyPr>
          <a:lstStyle>
            <a:lvl1pPr algn="l" defTabSz="914400" rtl="0" eaLnBrk="1" latinLnBrk="0" hangingPunct="1">
              <a:lnSpc>
                <a:spcPct val="90000"/>
              </a:lnSpc>
              <a:spcBef>
                <a:spcPct val="0"/>
              </a:spcBef>
              <a:buNone/>
              <a:defRPr sz="2400" b="1" i="0" kern="1200">
                <a:solidFill>
                  <a:srgbClr val="0D3242"/>
                </a:solidFill>
                <a:latin typeface="Poppins" pitchFamily="2" charset="77"/>
                <a:ea typeface="+mj-ea"/>
                <a:cs typeface="Poppins" pitchFamily="2" charset="77"/>
              </a:defRPr>
            </a:lvl1pPr>
          </a:lstStyle>
          <a:p>
            <a:pPr algn="r"/>
            <a:r>
              <a:rPr lang="nl-NL" sz="1200" b="0" dirty="0"/>
              <a:t>[]</a:t>
            </a:r>
            <a:endParaRPr lang="en-NL" sz="1200" b="0" dirty="0"/>
          </a:p>
        </p:txBody>
      </p:sp>
      <p:sp>
        <p:nvSpPr>
          <p:cNvPr id="4" name="Content Placeholder 2">
            <a:extLst>
              <a:ext uri="{FF2B5EF4-FFF2-40B4-BE49-F238E27FC236}">
                <a16:creationId xmlns:a16="http://schemas.microsoft.com/office/drawing/2014/main" id="{D0D19F94-D0DE-C191-21DF-AE333B62EE55}"/>
              </a:ext>
            </a:extLst>
          </p:cNvPr>
          <p:cNvSpPr txBox="1">
            <a:spLocks/>
          </p:cNvSpPr>
          <p:nvPr/>
        </p:nvSpPr>
        <p:spPr>
          <a:xfrm>
            <a:off x="8045900" y="1655104"/>
            <a:ext cx="3600000" cy="4192116"/>
          </a:xfrm>
          <a:prstGeom prst="rect">
            <a:avLst/>
          </a:prstGeom>
          <a:noFill/>
        </p:spPr>
        <p:txBody>
          <a:bodyPr vert="horz" lIns="288000" tIns="360000" rIns="288000" bIns="360000" numCol="1" spcCol="360000" rtlCol="0" anchor="ctr" anchorCtr="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dirty="0"/>
              <a:t>Versterkte samenwerking met het sociaal domein</a:t>
            </a:r>
          </a:p>
          <a:p>
            <a:pPr marL="0" indent="0">
              <a:buNone/>
            </a:pPr>
            <a:r>
              <a:rPr lang="nl-NL" sz="2800" dirty="0"/>
              <a:t>Het bestaande beweegspreekuur – een samenwerking tussen huisartsen en fysiotherapeuten – is uitgebreid met een sociaal spreekuur. Hiermee wordt de verbinding gelegd met partners uit het sociaal domein.</a:t>
            </a:r>
          </a:p>
          <a:p>
            <a:pPr marL="0" indent="0">
              <a:buNone/>
            </a:pPr>
            <a:r>
              <a:rPr lang="nl-NL" sz="2800" dirty="0"/>
              <a:t>Ontwikkeling van een sociaal spreekuur</a:t>
            </a:r>
          </a:p>
          <a:p>
            <a:pPr marL="0" indent="0">
              <a:buNone/>
            </a:pPr>
            <a:r>
              <a:rPr lang="nl-NL" sz="2800" dirty="0"/>
              <a:t>In dit spreekuur fungeert een professional uit het sociaal domein als poortwachter. Inwoners met uiteenlopende vraagstukken, zoals financiële zorgen, eenzaamheid of behoefte aan beweegondersteuning, worden direct verder geholpen.</a:t>
            </a:r>
          </a:p>
          <a:p>
            <a:pPr marL="0" indent="0">
              <a:buNone/>
            </a:pPr>
            <a:r>
              <a:rPr lang="nl-NL" sz="2800" dirty="0"/>
              <a:t>Laagdrempelige toegang tot leefstijl en preventie</a:t>
            </a:r>
          </a:p>
          <a:p>
            <a:pPr marL="0" indent="0">
              <a:buNone/>
            </a:pPr>
            <a:r>
              <a:rPr lang="nl-NL" sz="2800" dirty="0"/>
              <a:t>Doordat het sociaal spreekuur plaatsvindt in de huisartsenpraktijk, is de drempel laag. Ook mensen zonder aanvullende verzekering komen hierdoor in beeld en krijgen passende ondersteuning (verkleinen van gezondheidsverschillen). Leefstijl en preventie worden zo onderdeel van een bredere ketenaanpak.</a:t>
            </a:r>
          </a:p>
        </p:txBody>
      </p:sp>
      <p:sp>
        <p:nvSpPr>
          <p:cNvPr id="7" name="Content Placeholder 2">
            <a:extLst>
              <a:ext uri="{FF2B5EF4-FFF2-40B4-BE49-F238E27FC236}">
                <a16:creationId xmlns:a16="http://schemas.microsoft.com/office/drawing/2014/main" id="{7A44EBC2-52E0-968C-46FA-BF5A2C46EB74}"/>
              </a:ext>
            </a:extLst>
          </p:cNvPr>
          <p:cNvSpPr txBox="1">
            <a:spLocks/>
          </p:cNvSpPr>
          <p:nvPr/>
        </p:nvSpPr>
        <p:spPr>
          <a:xfrm>
            <a:off x="8231998" y="1302672"/>
            <a:ext cx="3600000" cy="540000"/>
          </a:xfrm>
          <a:prstGeom prst="rect">
            <a:avLst/>
          </a:prstGeom>
          <a:solidFill>
            <a:srgbClr val="0D3242"/>
          </a:solidFill>
        </p:spPr>
        <p:txBody>
          <a:bodyPr vert="horz" lIns="180000" tIns="0" rIns="180000" bIns="0" numCol="1" spcCol="3600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800" b="1" dirty="0">
                <a:solidFill>
                  <a:schemeClr val="bg1"/>
                </a:solidFill>
                <a:latin typeface="Poppins" pitchFamily="2" charset="77"/>
                <a:cs typeface="Poppins" pitchFamily="2" charset="77"/>
              </a:rPr>
              <a:t>Concreet voorbeeld</a:t>
            </a:r>
            <a:endParaRPr lang="en-NL" sz="2000" b="1" dirty="0">
              <a:solidFill>
                <a:schemeClr val="bg1"/>
              </a:solidFill>
              <a:latin typeface="Poppins" pitchFamily="2" charset="77"/>
              <a:cs typeface="Poppins" pitchFamily="2" charset="77"/>
            </a:endParaRPr>
          </a:p>
        </p:txBody>
      </p:sp>
      <p:sp>
        <p:nvSpPr>
          <p:cNvPr id="9" name="Title 1">
            <a:extLst>
              <a:ext uri="{FF2B5EF4-FFF2-40B4-BE49-F238E27FC236}">
                <a16:creationId xmlns:a16="http://schemas.microsoft.com/office/drawing/2014/main" id="{99E83529-7C67-D9C4-CE13-8E88E6ACA44B}"/>
              </a:ext>
            </a:extLst>
          </p:cNvPr>
          <p:cNvSpPr txBox="1">
            <a:spLocks/>
          </p:cNvSpPr>
          <p:nvPr/>
        </p:nvSpPr>
        <p:spPr>
          <a:xfrm>
            <a:off x="360000" y="654908"/>
            <a:ext cx="11472000" cy="991330"/>
          </a:xfrm>
          <a:prstGeom prst="rect">
            <a:avLst/>
          </a:prstGeom>
        </p:spPr>
        <p:txBody>
          <a:bodyPr vert="horz" lIns="0" tIns="54000" rIns="0" bIns="0" rtlCol="0" anchor="ctr">
            <a:normAutofit/>
          </a:bodyPr>
          <a:lstStyle>
            <a:lvl1pPr algn="l" defTabSz="914400" rtl="0" eaLnBrk="1" latinLnBrk="0" hangingPunct="1">
              <a:lnSpc>
                <a:spcPct val="90000"/>
              </a:lnSpc>
              <a:spcBef>
                <a:spcPct val="0"/>
              </a:spcBef>
              <a:buNone/>
              <a:defRPr sz="2400" b="1" i="0" kern="1200">
                <a:solidFill>
                  <a:srgbClr val="0D3242"/>
                </a:solidFill>
                <a:latin typeface="Poppins" pitchFamily="2" charset="77"/>
                <a:ea typeface="+mj-ea"/>
                <a:cs typeface="Poppins" pitchFamily="2" charset="77"/>
              </a:defRPr>
            </a:lvl1pPr>
          </a:lstStyle>
          <a:p>
            <a:r>
              <a:rPr lang="nl-NL" sz="2800" dirty="0">
                <a:solidFill>
                  <a:srgbClr val="0085FF"/>
                </a:solidFill>
              </a:rPr>
              <a:t>Onderdeel 4: </a:t>
            </a:r>
            <a:r>
              <a:rPr lang="nl-NL" sz="2800" dirty="0"/>
              <a:t>De impact</a:t>
            </a:r>
            <a:endParaRPr lang="en-NL" sz="2800" dirty="0"/>
          </a:p>
        </p:txBody>
      </p:sp>
      <p:sp>
        <p:nvSpPr>
          <p:cNvPr id="16" name="TextBox 15">
            <a:extLst>
              <a:ext uri="{FF2B5EF4-FFF2-40B4-BE49-F238E27FC236}">
                <a16:creationId xmlns:a16="http://schemas.microsoft.com/office/drawing/2014/main" id="{B0C5953B-8540-2FB6-D2E1-CFAE2AC168F5}"/>
              </a:ext>
            </a:extLst>
          </p:cNvPr>
          <p:cNvSpPr txBox="1"/>
          <p:nvPr/>
        </p:nvSpPr>
        <p:spPr>
          <a:xfrm>
            <a:off x="2128332" y="2317393"/>
            <a:ext cx="5400237" cy="1111607"/>
          </a:xfrm>
          <a:prstGeom prst="rect">
            <a:avLst/>
          </a:prstGeom>
          <a:noFill/>
        </p:spPr>
        <p:txBody>
          <a:bodyPr wrap="square" lIns="0" tIns="0" rIns="0" bIns="0" rtlCol="0" anchor="ctr" anchorCtr="0">
            <a:noAutofit/>
          </a:bodyPr>
          <a:lstStyle/>
          <a:p>
            <a:r>
              <a:rPr lang="nl-NL" sz="1400" dirty="0"/>
              <a:t>De training heeft het hele team anders leren kijken naar cliënten met beperkte basisvaardigheden, en dat zie je direct terug in het contact en de zorg.</a:t>
            </a:r>
            <a:endParaRPr lang="en-NL" sz="1400" b="1" dirty="0">
              <a:solidFill>
                <a:schemeClr val="accent3"/>
              </a:solidFill>
              <a:latin typeface="Poppins" pitchFamily="2" charset="77"/>
              <a:cs typeface="Poppins" pitchFamily="2" charset="77"/>
            </a:endParaRPr>
          </a:p>
        </p:txBody>
      </p:sp>
      <p:sp>
        <p:nvSpPr>
          <p:cNvPr id="17" name="TextBox 16">
            <a:extLst>
              <a:ext uri="{FF2B5EF4-FFF2-40B4-BE49-F238E27FC236}">
                <a16:creationId xmlns:a16="http://schemas.microsoft.com/office/drawing/2014/main" id="{084A99B7-3569-1FCF-7B9B-F89906049A3E}"/>
              </a:ext>
            </a:extLst>
          </p:cNvPr>
          <p:cNvSpPr txBox="1"/>
          <p:nvPr/>
        </p:nvSpPr>
        <p:spPr>
          <a:xfrm>
            <a:off x="5600347" y="2632819"/>
            <a:ext cx="1567368" cy="1111607"/>
          </a:xfrm>
          <a:prstGeom prst="rect">
            <a:avLst/>
          </a:prstGeom>
          <a:noFill/>
        </p:spPr>
        <p:txBody>
          <a:bodyPr wrap="square" lIns="0" tIns="0" rIns="0" bIns="0" rtlCol="0" anchor="ctr" anchorCtr="0">
            <a:noAutofit/>
          </a:bodyPr>
          <a:lstStyle/>
          <a:p>
            <a:endParaRPr lang="en-NL" sz="3600" b="1" dirty="0">
              <a:solidFill>
                <a:schemeClr val="accent3"/>
              </a:solidFill>
              <a:latin typeface="Poppins" pitchFamily="2" charset="77"/>
              <a:cs typeface="Poppins" pitchFamily="2" charset="77"/>
            </a:endParaRPr>
          </a:p>
        </p:txBody>
      </p:sp>
      <p:sp>
        <p:nvSpPr>
          <p:cNvPr id="18" name="TextBox 17">
            <a:extLst>
              <a:ext uri="{FF2B5EF4-FFF2-40B4-BE49-F238E27FC236}">
                <a16:creationId xmlns:a16="http://schemas.microsoft.com/office/drawing/2014/main" id="{417CDFD4-3C2F-EBD1-587C-FC197DFCA7A7}"/>
              </a:ext>
            </a:extLst>
          </p:cNvPr>
          <p:cNvSpPr txBox="1"/>
          <p:nvPr/>
        </p:nvSpPr>
        <p:spPr>
          <a:xfrm>
            <a:off x="2128332" y="4906119"/>
            <a:ext cx="5199568" cy="1111607"/>
          </a:xfrm>
          <a:prstGeom prst="rect">
            <a:avLst/>
          </a:prstGeom>
          <a:noFill/>
        </p:spPr>
        <p:txBody>
          <a:bodyPr wrap="square" lIns="0" tIns="0" rIns="0" bIns="0" rtlCol="0" anchor="ctr" anchorCtr="0">
            <a:noAutofit/>
          </a:bodyPr>
          <a:lstStyle/>
          <a:p>
            <a:r>
              <a:rPr lang="nl-NL" sz="1400" dirty="0"/>
              <a:t>Cliënten begrijpen hun leefstijltraject beter en zetten vaker zelf stappen dankzij begrijpelijke uitleg en visuele materialen.</a:t>
            </a:r>
            <a:endParaRPr lang="en-NL" sz="1400" b="1" dirty="0">
              <a:solidFill>
                <a:schemeClr val="accent3"/>
              </a:solidFill>
              <a:latin typeface="Poppins" pitchFamily="2" charset="77"/>
              <a:cs typeface="Poppins" pitchFamily="2" charset="77"/>
            </a:endParaRPr>
          </a:p>
        </p:txBody>
      </p:sp>
      <p:sp>
        <p:nvSpPr>
          <p:cNvPr id="19" name="TextBox 18">
            <a:extLst>
              <a:ext uri="{FF2B5EF4-FFF2-40B4-BE49-F238E27FC236}">
                <a16:creationId xmlns:a16="http://schemas.microsoft.com/office/drawing/2014/main" id="{9B891B79-7FCC-6E88-A555-52645C7CCFBA}"/>
              </a:ext>
            </a:extLst>
          </p:cNvPr>
          <p:cNvSpPr txBox="1"/>
          <p:nvPr/>
        </p:nvSpPr>
        <p:spPr>
          <a:xfrm>
            <a:off x="6103432" y="4906119"/>
            <a:ext cx="1567368" cy="1111607"/>
          </a:xfrm>
          <a:prstGeom prst="rect">
            <a:avLst/>
          </a:prstGeom>
          <a:noFill/>
        </p:spPr>
        <p:txBody>
          <a:bodyPr wrap="square" lIns="0" tIns="0" rIns="0" bIns="0" rtlCol="0" anchor="ctr" anchorCtr="0">
            <a:noAutofit/>
          </a:bodyPr>
          <a:lstStyle/>
          <a:p>
            <a:endParaRPr lang="en-NL" sz="3600" b="1" dirty="0">
              <a:solidFill>
                <a:schemeClr val="accent3"/>
              </a:solidFill>
              <a:latin typeface="Poppins" pitchFamily="2" charset="77"/>
              <a:cs typeface="Poppins" pitchFamily="2" charset="77"/>
            </a:endParaRPr>
          </a:p>
        </p:txBody>
      </p:sp>
      <p:pic>
        <p:nvPicPr>
          <p:cNvPr id="27" name="Picture 26">
            <a:extLst>
              <a:ext uri="{FF2B5EF4-FFF2-40B4-BE49-F238E27FC236}">
                <a16:creationId xmlns:a16="http://schemas.microsoft.com/office/drawing/2014/main" id="{B27930EC-F1AF-394C-AA12-D02900A11DCB}"/>
              </a:ext>
            </a:extLst>
          </p:cNvPr>
          <p:cNvPicPr>
            <a:picLocks noChangeAspect="1"/>
          </p:cNvPicPr>
          <p:nvPr/>
        </p:nvPicPr>
        <p:blipFill>
          <a:blip r:embed="rId2"/>
          <a:stretch>
            <a:fillRect/>
          </a:stretch>
        </p:blipFill>
        <p:spPr>
          <a:xfrm>
            <a:off x="576915" y="2116527"/>
            <a:ext cx="1295400" cy="1360170"/>
          </a:xfrm>
          <a:prstGeom prst="rect">
            <a:avLst/>
          </a:prstGeom>
        </p:spPr>
      </p:pic>
      <p:pic>
        <p:nvPicPr>
          <p:cNvPr id="37" name="Picture 36">
            <a:extLst>
              <a:ext uri="{FF2B5EF4-FFF2-40B4-BE49-F238E27FC236}">
                <a16:creationId xmlns:a16="http://schemas.microsoft.com/office/drawing/2014/main" id="{EEC861CA-C055-7B86-9C10-0C6FDCABC754}"/>
              </a:ext>
            </a:extLst>
          </p:cNvPr>
          <p:cNvPicPr>
            <a:picLocks noChangeAspect="1"/>
          </p:cNvPicPr>
          <p:nvPr/>
        </p:nvPicPr>
        <p:blipFill>
          <a:blip r:embed="rId3"/>
          <a:stretch>
            <a:fillRect/>
          </a:stretch>
        </p:blipFill>
        <p:spPr>
          <a:xfrm>
            <a:off x="576915" y="4418023"/>
            <a:ext cx="1295400" cy="1651635"/>
          </a:xfrm>
          <a:prstGeom prst="rect">
            <a:avLst/>
          </a:prstGeom>
        </p:spPr>
      </p:pic>
      <p:pic>
        <p:nvPicPr>
          <p:cNvPr id="5" name="Afbeelding 4">
            <a:extLst>
              <a:ext uri="{FF2B5EF4-FFF2-40B4-BE49-F238E27FC236}">
                <a16:creationId xmlns:a16="http://schemas.microsoft.com/office/drawing/2014/main" id="{0F99C51A-439A-CEF1-842A-D08F753D5CC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05186" y="24616"/>
            <a:ext cx="1540648" cy="596809"/>
          </a:xfrm>
          <a:prstGeom prst="rect">
            <a:avLst/>
          </a:prstGeom>
          <a:noFill/>
          <a:ln>
            <a:noFill/>
          </a:ln>
        </p:spPr>
      </p:pic>
      <p:sp>
        <p:nvSpPr>
          <p:cNvPr id="15" name="TextBox 17">
            <a:extLst>
              <a:ext uri="{FF2B5EF4-FFF2-40B4-BE49-F238E27FC236}">
                <a16:creationId xmlns:a16="http://schemas.microsoft.com/office/drawing/2014/main" id="{8089FC7E-7981-41B3-B138-78D51AD4EACA}"/>
              </a:ext>
            </a:extLst>
          </p:cNvPr>
          <p:cNvSpPr txBox="1"/>
          <p:nvPr/>
        </p:nvSpPr>
        <p:spPr>
          <a:xfrm>
            <a:off x="2128332" y="3744426"/>
            <a:ext cx="5199568" cy="1111607"/>
          </a:xfrm>
          <a:prstGeom prst="rect">
            <a:avLst/>
          </a:prstGeom>
          <a:noFill/>
        </p:spPr>
        <p:txBody>
          <a:bodyPr wrap="square" lIns="0" tIns="0" rIns="0" bIns="0" rtlCol="0" anchor="ctr" anchorCtr="0">
            <a:noAutofit/>
          </a:bodyPr>
          <a:lstStyle/>
          <a:p>
            <a:r>
              <a:rPr lang="nl-NL" sz="1400" dirty="0"/>
              <a:t>Zorgverleners en partners in de wijk (sociale domein) weten elkaar sneller en beter te vinden: verwijzingen verlopen vlotter en cliënten ervaren een duidelijker vervolg</a:t>
            </a:r>
            <a:endParaRPr lang="en-NL" sz="1400" dirty="0">
              <a:solidFill>
                <a:schemeClr val="bg1"/>
              </a:solidFill>
              <a:latin typeface="Poppins" pitchFamily="2" charset="77"/>
              <a:cs typeface="Poppins" pitchFamily="2" charset="77"/>
            </a:endParaRPr>
          </a:p>
        </p:txBody>
      </p:sp>
    </p:spTree>
    <p:extLst>
      <p:ext uri="{BB962C8B-B14F-4D97-AF65-F5344CB8AC3E}">
        <p14:creationId xmlns:p14="http://schemas.microsoft.com/office/powerpoint/2010/main" val="2643257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F074E5-15D7-8508-7A81-B4FC01A073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822775-40DE-2834-A873-CE762FBFC71C}"/>
              </a:ext>
            </a:extLst>
          </p:cNvPr>
          <p:cNvSpPr>
            <a:spLocks noGrp="1"/>
          </p:cNvSpPr>
          <p:nvPr>
            <p:ph type="title"/>
          </p:nvPr>
        </p:nvSpPr>
        <p:spPr/>
        <p:txBody>
          <a:bodyPr>
            <a:normAutofit/>
          </a:bodyPr>
          <a:lstStyle/>
          <a:p>
            <a:r>
              <a:rPr lang="nl-NL" sz="1200" dirty="0"/>
              <a:t>Duurzame leefstijlinterventies bij fysiotherapie </a:t>
            </a:r>
            <a:r>
              <a:rPr lang="nl-NL" sz="1200" dirty="0" err="1"/>
              <a:t>Fy</a:t>
            </a:r>
            <a:r>
              <a:rPr lang="nl-NL" sz="1200" dirty="0"/>
              <a:t>-fit voor preventieve gezondheidsbevordering in Nijmegen-Dukenburg</a:t>
            </a:r>
            <a:endParaRPr lang="en-NL" sz="1200" dirty="0"/>
          </a:p>
        </p:txBody>
      </p:sp>
      <p:sp>
        <p:nvSpPr>
          <p:cNvPr id="4" name="Title 1">
            <a:extLst>
              <a:ext uri="{FF2B5EF4-FFF2-40B4-BE49-F238E27FC236}">
                <a16:creationId xmlns:a16="http://schemas.microsoft.com/office/drawing/2014/main" id="{0C70D8AA-8284-D3B2-7C37-80705CAEC6B9}"/>
              </a:ext>
            </a:extLst>
          </p:cNvPr>
          <p:cNvSpPr txBox="1">
            <a:spLocks/>
          </p:cNvSpPr>
          <p:nvPr/>
        </p:nvSpPr>
        <p:spPr>
          <a:xfrm>
            <a:off x="7265772" y="0"/>
            <a:ext cx="4566227" cy="646042"/>
          </a:xfrm>
          <a:prstGeom prst="rect">
            <a:avLst/>
          </a:prstGeom>
        </p:spPr>
        <p:txBody>
          <a:bodyPr vert="horz" lIns="0" tIns="54000" rIns="0" bIns="0" rtlCol="0" anchor="ctr">
            <a:normAutofit/>
          </a:bodyPr>
          <a:lstStyle>
            <a:lvl1pPr algn="l" defTabSz="914400" rtl="0" eaLnBrk="1" latinLnBrk="0" hangingPunct="1">
              <a:lnSpc>
                <a:spcPct val="90000"/>
              </a:lnSpc>
              <a:spcBef>
                <a:spcPct val="0"/>
              </a:spcBef>
              <a:buNone/>
              <a:defRPr sz="2400" b="1" i="0" kern="1200">
                <a:solidFill>
                  <a:srgbClr val="0D3242"/>
                </a:solidFill>
                <a:latin typeface="Poppins" pitchFamily="2" charset="77"/>
                <a:ea typeface="+mj-ea"/>
                <a:cs typeface="Poppins" pitchFamily="2" charset="77"/>
              </a:defRPr>
            </a:lvl1pPr>
          </a:lstStyle>
          <a:p>
            <a:pPr algn="r"/>
            <a:r>
              <a:rPr lang="nl-NL" sz="1200" b="0" dirty="0"/>
              <a:t>]</a:t>
            </a:r>
            <a:endParaRPr lang="en-NL" sz="1200" b="0" dirty="0"/>
          </a:p>
        </p:txBody>
      </p:sp>
      <p:sp>
        <p:nvSpPr>
          <p:cNvPr id="7" name="Title 1">
            <a:extLst>
              <a:ext uri="{FF2B5EF4-FFF2-40B4-BE49-F238E27FC236}">
                <a16:creationId xmlns:a16="http://schemas.microsoft.com/office/drawing/2014/main" id="{2F6373D6-3B13-4726-D522-3805980BC8C1}"/>
              </a:ext>
            </a:extLst>
          </p:cNvPr>
          <p:cNvSpPr txBox="1">
            <a:spLocks/>
          </p:cNvSpPr>
          <p:nvPr/>
        </p:nvSpPr>
        <p:spPr>
          <a:xfrm>
            <a:off x="360000" y="654908"/>
            <a:ext cx="11472000" cy="991330"/>
          </a:xfrm>
          <a:prstGeom prst="rect">
            <a:avLst/>
          </a:prstGeom>
        </p:spPr>
        <p:txBody>
          <a:bodyPr vert="horz" lIns="0" tIns="54000" rIns="0" bIns="0" rtlCol="0" anchor="ctr">
            <a:normAutofit/>
          </a:bodyPr>
          <a:lstStyle>
            <a:lvl1pPr algn="l" defTabSz="914400" rtl="0" eaLnBrk="1" latinLnBrk="0" hangingPunct="1">
              <a:lnSpc>
                <a:spcPct val="90000"/>
              </a:lnSpc>
              <a:spcBef>
                <a:spcPct val="0"/>
              </a:spcBef>
              <a:buNone/>
              <a:defRPr sz="2400" b="1" i="0" kern="1200">
                <a:solidFill>
                  <a:srgbClr val="0D3242"/>
                </a:solidFill>
                <a:latin typeface="Poppins" pitchFamily="2" charset="77"/>
                <a:ea typeface="+mj-ea"/>
                <a:cs typeface="Poppins" pitchFamily="2" charset="77"/>
              </a:defRPr>
            </a:lvl1pPr>
          </a:lstStyle>
          <a:p>
            <a:r>
              <a:rPr lang="nl-NL" sz="2800" dirty="0">
                <a:solidFill>
                  <a:srgbClr val="0085FF"/>
                </a:solidFill>
              </a:rPr>
              <a:t>Onderdeel 5: </a:t>
            </a:r>
            <a:r>
              <a:rPr lang="nl-NL" sz="2800" dirty="0"/>
              <a:t>Wat werkte goed – en wat minder?</a:t>
            </a:r>
            <a:r>
              <a:rPr lang="en-NL" sz="2800" dirty="0">
                <a:effectLst/>
              </a:rPr>
              <a:t> </a:t>
            </a:r>
            <a:endParaRPr lang="en-NL" sz="2800" dirty="0"/>
          </a:p>
        </p:txBody>
      </p:sp>
      <p:sp>
        <p:nvSpPr>
          <p:cNvPr id="9" name="Content Placeholder 2">
            <a:extLst>
              <a:ext uri="{FF2B5EF4-FFF2-40B4-BE49-F238E27FC236}">
                <a16:creationId xmlns:a16="http://schemas.microsoft.com/office/drawing/2014/main" id="{AA0AA56C-5F55-E7AD-1366-C756B5002887}"/>
              </a:ext>
            </a:extLst>
          </p:cNvPr>
          <p:cNvSpPr txBox="1">
            <a:spLocks/>
          </p:cNvSpPr>
          <p:nvPr/>
        </p:nvSpPr>
        <p:spPr>
          <a:xfrm>
            <a:off x="4295998" y="1825626"/>
            <a:ext cx="3600000" cy="540000"/>
          </a:xfrm>
          <a:prstGeom prst="rect">
            <a:avLst/>
          </a:prstGeom>
          <a:solidFill>
            <a:srgbClr val="0085FF"/>
          </a:solidFill>
        </p:spPr>
        <p:txBody>
          <a:bodyPr vert="horz" lIns="180000" tIns="0" rIns="180000" bIns="0" numCol="1" spcCol="3600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800" dirty="0">
                <a:solidFill>
                  <a:schemeClr val="bg1"/>
                </a:solidFill>
                <a:latin typeface="Poppins" pitchFamily="2" charset="77"/>
                <a:cs typeface="Poppins" pitchFamily="2" charset="77"/>
              </a:rPr>
              <a:t>Leerpunten</a:t>
            </a:r>
            <a:r>
              <a:rPr lang="en-NL" sz="1800" dirty="0">
                <a:solidFill>
                  <a:schemeClr val="bg1"/>
                </a:solidFill>
                <a:effectLst/>
                <a:latin typeface="Poppins" pitchFamily="2" charset="77"/>
                <a:cs typeface="Poppins" pitchFamily="2" charset="77"/>
              </a:rPr>
              <a:t> </a:t>
            </a:r>
            <a:endParaRPr lang="en-NL" sz="1800" dirty="0">
              <a:solidFill>
                <a:schemeClr val="bg1"/>
              </a:solidFill>
              <a:latin typeface="Poppins" pitchFamily="2" charset="77"/>
              <a:cs typeface="Poppins" pitchFamily="2" charset="77"/>
            </a:endParaRPr>
          </a:p>
        </p:txBody>
      </p:sp>
      <p:sp>
        <p:nvSpPr>
          <p:cNvPr id="11" name="Content Placeholder 2">
            <a:extLst>
              <a:ext uri="{FF2B5EF4-FFF2-40B4-BE49-F238E27FC236}">
                <a16:creationId xmlns:a16="http://schemas.microsoft.com/office/drawing/2014/main" id="{A0BD01DF-B02D-6555-3C13-AFC4CAAD82F7}"/>
              </a:ext>
            </a:extLst>
          </p:cNvPr>
          <p:cNvSpPr txBox="1">
            <a:spLocks/>
          </p:cNvSpPr>
          <p:nvPr/>
        </p:nvSpPr>
        <p:spPr>
          <a:xfrm>
            <a:off x="359998" y="1825626"/>
            <a:ext cx="3600000" cy="540000"/>
          </a:xfrm>
          <a:prstGeom prst="rect">
            <a:avLst/>
          </a:prstGeom>
          <a:solidFill>
            <a:srgbClr val="20CC78"/>
          </a:solidFill>
        </p:spPr>
        <p:txBody>
          <a:bodyPr vert="horz" lIns="180000" tIns="0" rIns="180000" bIns="0" numCol="1" spcCol="3600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L" sz="1800" dirty="0">
                <a:solidFill>
                  <a:schemeClr val="bg1"/>
                </a:solidFill>
                <a:latin typeface="Poppins" pitchFamily="2" charset="77"/>
                <a:cs typeface="Poppins" pitchFamily="2" charset="77"/>
              </a:rPr>
              <a:t>Succesfactoren</a:t>
            </a:r>
          </a:p>
        </p:txBody>
      </p:sp>
      <p:sp>
        <p:nvSpPr>
          <p:cNvPr id="12" name="Content Placeholder 2">
            <a:extLst>
              <a:ext uri="{FF2B5EF4-FFF2-40B4-BE49-F238E27FC236}">
                <a16:creationId xmlns:a16="http://schemas.microsoft.com/office/drawing/2014/main" id="{041DD852-9D63-7793-C15B-B7651A0DD8D8}"/>
              </a:ext>
            </a:extLst>
          </p:cNvPr>
          <p:cNvSpPr txBox="1">
            <a:spLocks/>
          </p:cNvSpPr>
          <p:nvPr/>
        </p:nvSpPr>
        <p:spPr>
          <a:xfrm>
            <a:off x="4295998" y="2365626"/>
            <a:ext cx="3600000" cy="3652115"/>
          </a:xfrm>
          <a:prstGeom prst="rect">
            <a:avLst/>
          </a:prstGeom>
          <a:noFill/>
        </p:spPr>
        <p:txBody>
          <a:bodyPr vert="horz" lIns="180000" tIns="180000" rIns="180000" bIns="180000" numCol="1" spcCol="3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100" dirty="0"/>
              <a:t>Eénmalige training is niet genoeg: behoefte aan herhaling en verdieping om gedrag en bewustzijn structureel te borgen.</a:t>
            </a:r>
          </a:p>
          <a:p>
            <a:r>
              <a:rPr lang="nl-NL" sz="1100" dirty="0"/>
              <a:t>Implementatie vraagt tijd: drukte in de praktijk (jaarovergang) zorgde voor vertraging in verspreiding en gebruik van materialen.</a:t>
            </a:r>
          </a:p>
          <a:p>
            <a:r>
              <a:rPr lang="nl-NL" sz="1100" dirty="0"/>
              <a:t>Niet iedereen voelt zich meteen vaardig: sommige collega’s hebben meer ondersteuning nodig bij gespreksvoering met laaggeletterde of anderstalige cliënten.</a:t>
            </a:r>
          </a:p>
          <a:p>
            <a:r>
              <a:rPr lang="nl-NL" sz="1100" dirty="0"/>
              <a:t>Website, informatievoorziening én zorginhoudelijke begeleiding zijn nog niet afgestemd op beperkte basisvaardigheden (zoals uitlegvideo’s via e-</a:t>
            </a:r>
            <a:r>
              <a:rPr lang="nl-NL" sz="1100" dirty="0" err="1"/>
              <a:t>healthprogramma’s</a:t>
            </a:r>
            <a:r>
              <a:rPr lang="nl-NL" sz="1100" dirty="0"/>
              <a:t>). We hebben een lijst met adviezen gekregen van de taalambassadeurs. Dit is daarom opgenomen in een nieuwe vervolgsubsidieaanvraag gericht op begrijpelijke en meertalige zorgcommunicatie.</a:t>
            </a:r>
            <a:endParaRPr lang="en-NL" sz="1100" dirty="0">
              <a:latin typeface="Poppins" pitchFamily="2" charset="77"/>
              <a:cs typeface="Poppins" pitchFamily="2" charset="77"/>
            </a:endParaRPr>
          </a:p>
        </p:txBody>
      </p:sp>
      <p:sp>
        <p:nvSpPr>
          <p:cNvPr id="13" name="Content Placeholder 2">
            <a:extLst>
              <a:ext uri="{FF2B5EF4-FFF2-40B4-BE49-F238E27FC236}">
                <a16:creationId xmlns:a16="http://schemas.microsoft.com/office/drawing/2014/main" id="{01E7A81D-F0D9-2F09-00A1-43731FAE587A}"/>
              </a:ext>
            </a:extLst>
          </p:cNvPr>
          <p:cNvSpPr txBox="1">
            <a:spLocks/>
          </p:cNvSpPr>
          <p:nvPr/>
        </p:nvSpPr>
        <p:spPr>
          <a:xfrm>
            <a:off x="359998" y="2365626"/>
            <a:ext cx="3600000" cy="3652115"/>
          </a:xfrm>
          <a:prstGeom prst="rect">
            <a:avLst/>
          </a:prstGeom>
          <a:noFill/>
        </p:spPr>
        <p:txBody>
          <a:bodyPr vert="horz" lIns="180000" tIns="180000" rIns="180000" bIns="180000" numCol="1" spcCol="3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100" dirty="0"/>
              <a:t>Workshop en praktische training met acteurs: directe toepassing in de spreekkamer, herkenbare situaties, zorgprofessionals werden zich bewust van hun eigen communicatie.</a:t>
            </a:r>
          </a:p>
          <a:p>
            <a:r>
              <a:rPr lang="nl-NL" sz="1100" dirty="0"/>
              <a:t>Visueel en eenvoudig werkboek: hielp cliënten écht mee in het begrijpen van leefstijlthema’s en bevordert eigen regie en betrokkenheid.</a:t>
            </a:r>
          </a:p>
          <a:p>
            <a:r>
              <a:rPr lang="nl-NL" sz="1100" dirty="0"/>
              <a:t>Wandellunches en </a:t>
            </a:r>
            <a:r>
              <a:rPr lang="nl-NL" sz="1100" dirty="0" err="1"/>
              <a:t>Veel-hoek</a:t>
            </a:r>
            <a:r>
              <a:rPr lang="nl-NL" sz="1100" dirty="0"/>
              <a:t> overleggen: gaven een impuls aan onderlinge samenwerking en wederzijds begrip tussen zorg en sociaal domein.</a:t>
            </a:r>
          </a:p>
          <a:p>
            <a:r>
              <a:rPr lang="nl-NL" sz="1100" dirty="0"/>
              <a:t>Betrokkenheid van het hele team (leefstijlcoaches en fysiotherapeuten): versterkte de interne samenhang en consistentie in communicatie naar cliënten.</a:t>
            </a:r>
          </a:p>
          <a:p>
            <a:endParaRPr lang="en-NL" sz="1100" dirty="0">
              <a:latin typeface="Poppins" pitchFamily="2" charset="77"/>
              <a:cs typeface="Poppins" pitchFamily="2" charset="77"/>
            </a:endParaRPr>
          </a:p>
        </p:txBody>
      </p:sp>
      <p:pic>
        <p:nvPicPr>
          <p:cNvPr id="5" name="Picture 4">
            <a:extLst>
              <a:ext uri="{FF2B5EF4-FFF2-40B4-BE49-F238E27FC236}">
                <a16:creationId xmlns:a16="http://schemas.microsoft.com/office/drawing/2014/main" id="{BEB8ADA6-F6FC-D9F9-F6F1-D72F23019AF1}"/>
              </a:ext>
            </a:extLst>
          </p:cNvPr>
          <p:cNvPicPr>
            <a:picLocks noChangeAspect="1"/>
          </p:cNvPicPr>
          <p:nvPr/>
        </p:nvPicPr>
        <p:blipFill>
          <a:blip r:embed="rId2"/>
          <a:stretch>
            <a:fillRect/>
          </a:stretch>
        </p:blipFill>
        <p:spPr>
          <a:xfrm>
            <a:off x="2642425" y="5208683"/>
            <a:ext cx="1036320" cy="1263015"/>
          </a:xfrm>
          <a:prstGeom prst="rect">
            <a:avLst/>
          </a:prstGeom>
        </p:spPr>
      </p:pic>
      <p:pic>
        <p:nvPicPr>
          <p:cNvPr id="20" name="Picture 19">
            <a:extLst>
              <a:ext uri="{FF2B5EF4-FFF2-40B4-BE49-F238E27FC236}">
                <a16:creationId xmlns:a16="http://schemas.microsoft.com/office/drawing/2014/main" id="{CC400D79-4E98-F753-49C5-B38FC7653C1A}"/>
              </a:ext>
            </a:extLst>
          </p:cNvPr>
          <p:cNvPicPr>
            <a:picLocks noChangeAspect="1"/>
          </p:cNvPicPr>
          <p:nvPr/>
        </p:nvPicPr>
        <p:blipFill>
          <a:blip r:embed="rId3"/>
          <a:stretch>
            <a:fillRect/>
          </a:stretch>
        </p:blipFill>
        <p:spPr>
          <a:xfrm>
            <a:off x="6752500" y="5439188"/>
            <a:ext cx="1198245" cy="1327785"/>
          </a:xfrm>
          <a:prstGeom prst="rect">
            <a:avLst/>
          </a:prstGeom>
        </p:spPr>
      </p:pic>
      <p:pic>
        <p:nvPicPr>
          <p:cNvPr id="3" name="Afbeelding 2">
            <a:extLst>
              <a:ext uri="{FF2B5EF4-FFF2-40B4-BE49-F238E27FC236}">
                <a16:creationId xmlns:a16="http://schemas.microsoft.com/office/drawing/2014/main" id="{ECCBF881-D35C-23DC-074F-BF3C1F1F7FF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05186" y="24616"/>
            <a:ext cx="1540648" cy="596809"/>
          </a:xfrm>
          <a:prstGeom prst="rect">
            <a:avLst/>
          </a:prstGeom>
          <a:noFill/>
          <a:ln>
            <a:noFill/>
          </a:ln>
        </p:spPr>
      </p:pic>
      <p:sp>
        <p:nvSpPr>
          <p:cNvPr id="14" name="Content Placeholder 2">
            <a:extLst>
              <a:ext uri="{FF2B5EF4-FFF2-40B4-BE49-F238E27FC236}">
                <a16:creationId xmlns:a16="http://schemas.microsoft.com/office/drawing/2014/main" id="{9E436321-A966-4D59-BA85-ADFFB2F83405}"/>
              </a:ext>
            </a:extLst>
          </p:cNvPr>
          <p:cNvSpPr txBox="1">
            <a:spLocks/>
          </p:cNvSpPr>
          <p:nvPr/>
        </p:nvSpPr>
        <p:spPr>
          <a:xfrm>
            <a:off x="8231999" y="1285626"/>
            <a:ext cx="3600000" cy="540000"/>
          </a:xfrm>
          <a:prstGeom prst="rect">
            <a:avLst/>
          </a:prstGeom>
          <a:solidFill>
            <a:srgbClr val="0D3242"/>
          </a:solidFill>
        </p:spPr>
        <p:txBody>
          <a:bodyPr vert="horz" lIns="180000" tIns="0" rIns="180000" bIns="0" numCol="1" spcCol="3600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800" b="1" dirty="0">
                <a:solidFill>
                  <a:schemeClr val="bg1"/>
                </a:solidFill>
                <a:latin typeface="Poppins" pitchFamily="2" charset="77"/>
                <a:cs typeface="Poppins" pitchFamily="2" charset="77"/>
              </a:rPr>
              <a:t>Concreet voorbeeld</a:t>
            </a:r>
            <a:endParaRPr lang="en-NL" sz="2000" b="1" dirty="0">
              <a:solidFill>
                <a:schemeClr val="bg1"/>
              </a:solidFill>
              <a:latin typeface="Poppins" pitchFamily="2" charset="77"/>
              <a:cs typeface="Poppins" pitchFamily="2" charset="77"/>
            </a:endParaRPr>
          </a:p>
        </p:txBody>
      </p:sp>
      <p:sp>
        <p:nvSpPr>
          <p:cNvPr id="15" name="Triangle 7">
            <a:extLst>
              <a:ext uri="{FF2B5EF4-FFF2-40B4-BE49-F238E27FC236}">
                <a16:creationId xmlns:a16="http://schemas.microsoft.com/office/drawing/2014/main" id="{7C52ADEB-171A-4786-A1E4-AEE5960D4DE5}"/>
              </a:ext>
            </a:extLst>
          </p:cNvPr>
          <p:cNvSpPr/>
          <p:nvPr/>
        </p:nvSpPr>
        <p:spPr>
          <a:xfrm rot="10800000">
            <a:off x="9860047" y="2336352"/>
            <a:ext cx="343902" cy="296467"/>
          </a:xfrm>
          <a:prstGeom prst="triangle">
            <a:avLst/>
          </a:prstGeom>
          <a:solidFill>
            <a:srgbClr val="0D32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6" name="Rechthoek 5">
            <a:extLst>
              <a:ext uri="{FF2B5EF4-FFF2-40B4-BE49-F238E27FC236}">
                <a16:creationId xmlns:a16="http://schemas.microsoft.com/office/drawing/2014/main" id="{ED569774-CB10-47C8-B2B3-50ABC6B18413}"/>
              </a:ext>
            </a:extLst>
          </p:cNvPr>
          <p:cNvSpPr/>
          <p:nvPr/>
        </p:nvSpPr>
        <p:spPr>
          <a:xfrm>
            <a:off x="5735997" y="721874"/>
            <a:ext cx="6096000" cy="3287503"/>
          </a:xfrm>
          <a:prstGeom prst="rect">
            <a:avLst/>
          </a:prstGeom>
        </p:spPr>
        <p:txBody>
          <a:bodyPr>
            <a:spAutoFit/>
          </a:bodyPr>
          <a:lstStyle/>
          <a:p>
            <a:pPr>
              <a:lnSpc>
                <a:spcPct val="107000"/>
              </a:lnSpc>
              <a:spcAft>
                <a:spcPts val="0"/>
              </a:spcAft>
            </a:pPr>
            <a:r>
              <a:rPr lang="nl-NL" sz="900" dirty="0">
                <a:latin typeface="Calibri" panose="020F0502020204030204" pitchFamily="34" charset="0"/>
                <a:ea typeface="Calibri" panose="020F0502020204030204" pitchFamily="34" charset="0"/>
                <a:cs typeface="Times New Roman" panose="02020603050405020304" pitchFamily="18" charset="0"/>
              </a:rPr>
              <a:t>Adviezen gekregen van taalambassadeurs voor onze organisatie</a:t>
            </a:r>
          </a:p>
          <a:p>
            <a:pPr>
              <a:spcAft>
                <a:spcPts val="0"/>
              </a:spcAft>
            </a:pPr>
            <a:r>
              <a:rPr lang="nl-NL" sz="900" dirty="0">
                <a:latin typeface="Calibri" panose="020F0502020204030204" pitchFamily="34" charset="0"/>
                <a:ea typeface="Times New Roman" panose="02020603050405020304" pitchFamily="18" charset="0"/>
              </a:rPr>
              <a:t>Omdat er regelmatig nieuw personeel instroomt, is het belangrijk om het thema beperkte basisvaardigheden structureel te borgen. Concreet kan dit door:</a:t>
            </a:r>
            <a:endParaRPr lang="nl-NL" sz="900" dirty="0">
              <a:latin typeface="Times New Roman" panose="02020603050405020304" pitchFamily="18" charset="0"/>
              <a:ea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nl-NL" sz="900" dirty="0">
                <a:latin typeface="Calibri" panose="020F0502020204030204" pitchFamily="34" charset="0"/>
                <a:ea typeface="Times New Roman" panose="02020603050405020304" pitchFamily="18" charset="0"/>
              </a:rPr>
              <a:t>Het thema op te nemen in het inwerkprogramma voor nieuwe medewerkers.</a:t>
            </a:r>
            <a:endParaRPr lang="nl-NL" sz="900" dirty="0">
              <a:latin typeface="Times New Roman" panose="02020603050405020304" pitchFamily="18" charset="0"/>
              <a:ea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nl-NL" sz="900" dirty="0">
                <a:latin typeface="Calibri" panose="020F0502020204030204" pitchFamily="34" charset="0"/>
                <a:ea typeface="Times New Roman" panose="02020603050405020304" pitchFamily="18" charset="0"/>
              </a:rPr>
              <a:t>Medewerkers de mogelijkheid te geven de e-</a:t>
            </a:r>
            <a:r>
              <a:rPr lang="nl-NL" sz="900" dirty="0" err="1">
                <a:latin typeface="Calibri" panose="020F0502020204030204" pitchFamily="34" charset="0"/>
                <a:ea typeface="Times New Roman" panose="02020603050405020304" pitchFamily="18" charset="0"/>
              </a:rPr>
              <a:t>learning</a:t>
            </a:r>
            <a:r>
              <a:rPr lang="nl-NL" sz="900" dirty="0">
                <a:latin typeface="Calibri" panose="020F0502020204030204" pitchFamily="34" charset="0"/>
                <a:ea typeface="Times New Roman" panose="02020603050405020304" pitchFamily="18" charset="0"/>
              </a:rPr>
              <a:t> </a:t>
            </a:r>
            <a:r>
              <a:rPr lang="nl-NL" sz="900" i="1" dirty="0">
                <a:latin typeface="Calibri" panose="020F0502020204030204" pitchFamily="34" charset="0"/>
                <a:ea typeface="Times New Roman" panose="02020603050405020304" pitchFamily="18" charset="0"/>
              </a:rPr>
              <a:t>Aanpak van laaggeletterdheid</a:t>
            </a:r>
            <a:r>
              <a:rPr lang="nl-NL" sz="900" dirty="0">
                <a:latin typeface="Calibri" panose="020F0502020204030204" pitchFamily="34" charset="0"/>
                <a:ea typeface="Times New Roman" panose="02020603050405020304" pitchFamily="18" charset="0"/>
              </a:rPr>
              <a:t> van Stichting Lezen en Schrijven te volgen.</a:t>
            </a:r>
            <a:endParaRPr lang="nl-NL" sz="900" dirty="0">
              <a:latin typeface="Times New Roman" panose="02020603050405020304" pitchFamily="18" charset="0"/>
              <a:ea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nl-NL" sz="900" dirty="0">
                <a:latin typeface="Calibri" panose="020F0502020204030204" pitchFamily="34" charset="0"/>
                <a:ea typeface="Times New Roman" panose="02020603050405020304" pitchFamily="18" charset="0"/>
              </a:rPr>
              <a:t>Het thema regelmatig terug te laten komen in de praktijknieuwsbrief, zodat het levendig blijft binnen het team.</a:t>
            </a:r>
            <a:endParaRPr lang="nl-NL" sz="900" dirty="0">
              <a:latin typeface="Times New Roman" panose="02020603050405020304" pitchFamily="18" charset="0"/>
              <a:ea typeface="Times New Roman" panose="02020603050405020304" pitchFamily="18" charset="0"/>
            </a:endParaRPr>
          </a:p>
          <a:p>
            <a:pPr>
              <a:spcAft>
                <a:spcPts val="0"/>
              </a:spcAft>
            </a:pPr>
            <a:r>
              <a:rPr lang="nl-NL" sz="900" dirty="0">
                <a:latin typeface="Calibri" panose="020F0502020204030204" pitchFamily="34" charset="0"/>
                <a:ea typeface="Times New Roman" panose="02020603050405020304" pitchFamily="18" charset="0"/>
              </a:rPr>
              <a:t>Specifieke adviezen</a:t>
            </a:r>
            <a:endParaRPr lang="nl-NL" sz="900" b="1" dirty="0">
              <a:latin typeface="Times New Roman" panose="02020603050405020304" pitchFamily="18" charset="0"/>
              <a:ea typeface="Times New Roman" panose="02020603050405020304" pitchFamily="18" charset="0"/>
            </a:endParaRPr>
          </a:p>
          <a:p>
            <a:pPr marL="342900" lvl="0" indent="-342900">
              <a:spcAft>
                <a:spcPts val="0"/>
              </a:spcAft>
              <a:tabLst>
                <a:tab pos="457200" algn="l"/>
              </a:tabLst>
            </a:pPr>
            <a:r>
              <a:rPr lang="nl-NL" sz="900" dirty="0">
                <a:latin typeface="Calibri" panose="020F0502020204030204" pitchFamily="34" charset="0"/>
                <a:ea typeface="Times New Roman" panose="02020603050405020304" pitchFamily="18" charset="0"/>
              </a:rPr>
              <a:t>Maak gebruik van het aanbod van de HAN</a:t>
            </a:r>
            <a:br>
              <a:rPr lang="nl-NL" sz="900" dirty="0">
                <a:latin typeface="Calibri" panose="020F0502020204030204" pitchFamily="34" charset="0"/>
                <a:ea typeface="Times New Roman" panose="02020603050405020304" pitchFamily="18" charset="0"/>
              </a:rPr>
            </a:br>
            <a:r>
              <a:rPr lang="nl-NL" sz="900" dirty="0">
                <a:latin typeface="Calibri" panose="020F0502020204030204" pitchFamily="34" charset="0"/>
                <a:ea typeface="Times New Roman" panose="02020603050405020304" pitchFamily="18" charset="0"/>
              </a:rPr>
              <a:t>Laat studenten Communicatie een website-scan uitvoeren. Zij beoordelen inhoud, opmaak en de verhouding tussen tekst en pictogrammen, en geven concreet advies voor verbetering. Ook kunnen zij desgewenst folders herschrijven in eenvoudiger taal.</a:t>
            </a:r>
            <a:endParaRPr lang="nl-NL" sz="900" dirty="0">
              <a:latin typeface="Times New Roman" panose="02020603050405020304" pitchFamily="18" charset="0"/>
              <a:ea typeface="Times New Roman" panose="02020603050405020304" pitchFamily="18" charset="0"/>
            </a:endParaRPr>
          </a:p>
          <a:p>
            <a:pPr marL="342900" lvl="0" indent="-342900">
              <a:spcAft>
                <a:spcPts val="0"/>
              </a:spcAft>
              <a:tabLst>
                <a:tab pos="457200" algn="l"/>
              </a:tabLst>
            </a:pPr>
            <a:r>
              <a:rPr lang="nl-NL" sz="900" dirty="0">
                <a:latin typeface="Calibri" panose="020F0502020204030204" pitchFamily="34" charset="0"/>
                <a:ea typeface="Times New Roman" panose="02020603050405020304" pitchFamily="18" charset="0"/>
              </a:rPr>
              <a:t>Zet in op beeld en meertaligheid</a:t>
            </a:r>
            <a:br>
              <a:rPr lang="nl-NL" sz="900" dirty="0">
                <a:latin typeface="Calibri" panose="020F0502020204030204" pitchFamily="34" charset="0"/>
                <a:ea typeface="Times New Roman" panose="02020603050405020304" pitchFamily="18" charset="0"/>
              </a:rPr>
            </a:br>
            <a:r>
              <a:rPr lang="nl-NL" sz="900" dirty="0">
                <a:latin typeface="Calibri" panose="020F0502020204030204" pitchFamily="34" charset="0"/>
                <a:ea typeface="Times New Roman" panose="02020603050405020304" pitchFamily="18" charset="0"/>
              </a:rPr>
              <a:t>Omdat anderstaligen in de wijk nog beperkt bereikt worden (bijvoorbeeld bij </a:t>
            </a:r>
            <a:r>
              <a:rPr lang="nl-NL" sz="900" i="1" dirty="0">
                <a:latin typeface="Calibri" panose="020F0502020204030204" pitchFamily="34" charset="0"/>
                <a:ea typeface="Times New Roman" panose="02020603050405020304" pitchFamily="18" charset="0"/>
              </a:rPr>
              <a:t>Vallen Verleden Tijd</a:t>
            </a:r>
            <a:r>
              <a:rPr lang="nl-NL" sz="900" dirty="0">
                <a:latin typeface="Calibri" panose="020F0502020204030204" pitchFamily="34" charset="0"/>
                <a:ea typeface="Times New Roman" panose="02020603050405020304" pitchFamily="18" charset="0"/>
              </a:rPr>
              <a:t>), is het raadzaam meer gebruik te maken van beeldmateriaal en korte filmpjes. Deze kunnen worden geïntegreerd in de website en zorgprogramma’s (zoals </a:t>
            </a:r>
            <a:r>
              <a:rPr lang="nl-NL" sz="900" dirty="0" err="1">
                <a:latin typeface="Calibri" panose="020F0502020204030204" pitchFamily="34" charset="0"/>
                <a:ea typeface="Times New Roman" panose="02020603050405020304" pitchFamily="18" charset="0"/>
              </a:rPr>
              <a:t>e-health</a:t>
            </a:r>
            <a:r>
              <a:rPr lang="nl-NL" sz="900" dirty="0">
                <a:latin typeface="Calibri" panose="020F0502020204030204" pitchFamily="34" charset="0"/>
                <a:ea typeface="Times New Roman" panose="02020603050405020304" pitchFamily="18" charset="0"/>
              </a:rPr>
              <a:t>). In meerdere talen kan zo uitleg worden gegeven over klachten en behandelingen.</a:t>
            </a:r>
            <a:endParaRPr lang="nl-NL" sz="900" dirty="0">
              <a:latin typeface="Times New Roman" panose="02020603050405020304" pitchFamily="18" charset="0"/>
              <a:ea typeface="Times New Roman" panose="02020603050405020304" pitchFamily="18" charset="0"/>
            </a:endParaRPr>
          </a:p>
          <a:p>
            <a:pPr marL="342900" lvl="0" indent="-342900">
              <a:spcAft>
                <a:spcPts val="0"/>
              </a:spcAft>
              <a:tabLst>
                <a:tab pos="457200" algn="l"/>
              </a:tabLst>
            </a:pPr>
            <a:r>
              <a:rPr lang="nl-NL" sz="900" dirty="0">
                <a:latin typeface="Calibri" panose="020F0502020204030204" pitchFamily="34" charset="0"/>
                <a:ea typeface="Times New Roman" panose="02020603050405020304" pitchFamily="18" charset="0"/>
              </a:rPr>
              <a:t>Analyseer de intakeprocedure</a:t>
            </a:r>
            <a:br>
              <a:rPr lang="nl-NL" sz="900" dirty="0">
                <a:latin typeface="Calibri" panose="020F0502020204030204" pitchFamily="34" charset="0"/>
                <a:ea typeface="Times New Roman" panose="02020603050405020304" pitchFamily="18" charset="0"/>
              </a:rPr>
            </a:br>
            <a:r>
              <a:rPr lang="nl-NL" sz="900" dirty="0">
                <a:latin typeface="Calibri" panose="020F0502020204030204" pitchFamily="34" charset="0"/>
                <a:ea typeface="Times New Roman" panose="02020603050405020304" pitchFamily="18" charset="0"/>
              </a:rPr>
              <a:t>Controleer hoeveel vragenlijsten daadwerkelijk worden ingevuld bij de huidige standaard-intake. Weegt de opbrengst van ingevulde lijsten op tegen het aantal niet-ingevulde of onvolledig ingevulde lijsten? Onderzoek daarnaast of het zelf laten invullen daadwerkelijk tijd bespaart voor medewerkers.</a:t>
            </a:r>
            <a:endParaRPr lang="nl-NL" sz="900" dirty="0">
              <a:latin typeface="Times New Roman" panose="02020603050405020304" pitchFamily="18" charset="0"/>
              <a:ea typeface="Times New Roman" panose="02020603050405020304" pitchFamily="18" charset="0"/>
            </a:endParaRPr>
          </a:p>
          <a:p>
            <a:pPr marL="342900" lvl="0" indent="-342900">
              <a:spcAft>
                <a:spcPts val="0"/>
              </a:spcAft>
              <a:tabLst>
                <a:tab pos="457200" algn="l"/>
              </a:tabLst>
            </a:pPr>
            <a:r>
              <a:rPr lang="nl-NL" sz="900" dirty="0">
                <a:latin typeface="Calibri" panose="020F0502020204030204" pitchFamily="34" charset="0"/>
                <a:ea typeface="Times New Roman" panose="02020603050405020304" pitchFamily="18" charset="0"/>
              </a:rPr>
              <a:t>Versimpel de vragenlijsten waar mogelijk</a:t>
            </a:r>
            <a:br>
              <a:rPr lang="nl-NL" sz="900" dirty="0">
                <a:latin typeface="Calibri" panose="020F0502020204030204" pitchFamily="34" charset="0"/>
                <a:ea typeface="Times New Roman" panose="02020603050405020304" pitchFamily="18" charset="0"/>
              </a:rPr>
            </a:br>
            <a:r>
              <a:rPr lang="nl-NL" sz="900" dirty="0">
                <a:latin typeface="Calibri" panose="020F0502020204030204" pitchFamily="34" charset="0"/>
                <a:ea typeface="Times New Roman" panose="02020603050405020304" pitchFamily="18" charset="0"/>
              </a:rPr>
              <a:t>Overweeg de intakeprocedure te versimpelen en de vragenlijsten te herschrijven op B1-taalniveau. Dit vergroot de begrijpelijkheid en verhoogt de kans dat cliënten de lijsten zelfstandig invullen.</a:t>
            </a:r>
            <a:endParaRPr lang="nl-NL" sz="9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51236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A49A4-B736-1FAE-598C-823A4D34237D}"/>
              </a:ext>
            </a:extLst>
          </p:cNvPr>
          <p:cNvSpPr>
            <a:spLocks noGrp="1"/>
          </p:cNvSpPr>
          <p:nvPr>
            <p:ph type="title"/>
          </p:nvPr>
        </p:nvSpPr>
        <p:spPr/>
        <p:txBody>
          <a:bodyPr>
            <a:normAutofit/>
          </a:bodyPr>
          <a:lstStyle/>
          <a:p>
            <a:r>
              <a:rPr lang="nl-NL" sz="1200" dirty="0"/>
              <a:t>Duurzame leefstijlinterventies bij fysiotherapie </a:t>
            </a:r>
            <a:r>
              <a:rPr lang="nl-NL" sz="1200" dirty="0" err="1"/>
              <a:t>Fy</a:t>
            </a:r>
            <a:r>
              <a:rPr lang="nl-NL" sz="1200" dirty="0"/>
              <a:t>-fit voor preventieve gezondheidsbevordering in Nijmegen-Dukenburg</a:t>
            </a:r>
            <a:endParaRPr lang="en-NL" sz="1200" dirty="0"/>
          </a:p>
        </p:txBody>
      </p:sp>
      <p:sp>
        <p:nvSpPr>
          <p:cNvPr id="3" name="Title 1">
            <a:extLst>
              <a:ext uri="{FF2B5EF4-FFF2-40B4-BE49-F238E27FC236}">
                <a16:creationId xmlns:a16="http://schemas.microsoft.com/office/drawing/2014/main" id="{B72EBD9C-AC94-58D5-489C-ABAD9BBE2F63}"/>
              </a:ext>
            </a:extLst>
          </p:cNvPr>
          <p:cNvSpPr txBox="1">
            <a:spLocks/>
          </p:cNvSpPr>
          <p:nvPr/>
        </p:nvSpPr>
        <p:spPr>
          <a:xfrm>
            <a:off x="360000" y="654908"/>
            <a:ext cx="11472000" cy="991330"/>
          </a:xfrm>
          <a:prstGeom prst="rect">
            <a:avLst/>
          </a:prstGeom>
        </p:spPr>
        <p:txBody>
          <a:bodyPr vert="horz" lIns="0" tIns="54000" rIns="0" bIns="0" rtlCol="0" anchor="ctr">
            <a:normAutofit/>
          </a:bodyPr>
          <a:lstStyle>
            <a:lvl1pPr algn="l" defTabSz="914400" rtl="0" eaLnBrk="1" latinLnBrk="0" hangingPunct="1">
              <a:lnSpc>
                <a:spcPct val="90000"/>
              </a:lnSpc>
              <a:spcBef>
                <a:spcPct val="0"/>
              </a:spcBef>
              <a:buNone/>
              <a:defRPr sz="2400" b="1" i="0" kern="1200">
                <a:solidFill>
                  <a:srgbClr val="0D3242"/>
                </a:solidFill>
                <a:latin typeface="Poppins" pitchFamily="2" charset="77"/>
                <a:ea typeface="+mj-ea"/>
                <a:cs typeface="Poppins" pitchFamily="2" charset="77"/>
              </a:defRPr>
            </a:lvl1pPr>
          </a:lstStyle>
          <a:p>
            <a:r>
              <a:rPr lang="nl-NL" sz="2800" dirty="0">
                <a:solidFill>
                  <a:srgbClr val="0085FF"/>
                </a:solidFill>
              </a:rPr>
              <a:t>Onderdeel 6: </a:t>
            </a:r>
            <a:r>
              <a:rPr lang="nl-NL" sz="2800" dirty="0"/>
              <a:t>Hoe gaat het nu verder?</a:t>
            </a:r>
            <a:endParaRPr lang="en-NL" sz="2800" dirty="0"/>
          </a:p>
        </p:txBody>
      </p:sp>
      <p:sp>
        <p:nvSpPr>
          <p:cNvPr id="4" name="Title 1">
            <a:extLst>
              <a:ext uri="{FF2B5EF4-FFF2-40B4-BE49-F238E27FC236}">
                <a16:creationId xmlns:a16="http://schemas.microsoft.com/office/drawing/2014/main" id="{FF7F3103-703F-4D74-6628-51032ABDFC49}"/>
              </a:ext>
            </a:extLst>
          </p:cNvPr>
          <p:cNvSpPr txBox="1">
            <a:spLocks/>
          </p:cNvSpPr>
          <p:nvPr/>
        </p:nvSpPr>
        <p:spPr>
          <a:xfrm>
            <a:off x="7265772" y="0"/>
            <a:ext cx="4566227" cy="646042"/>
          </a:xfrm>
          <a:prstGeom prst="rect">
            <a:avLst/>
          </a:prstGeom>
        </p:spPr>
        <p:txBody>
          <a:bodyPr vert="horz" lIns="0" tIns="54000" rIns="0" bIns="0" rtlCol="0" anchor="ctr">
            <a:normAutofit/>
          </a:bodyPr>
          <a:lstStyle>
            <a:lvl1pPr algn="l" defTabSz="914400" rtl="0" eaLnBrk="1" latinLnBrk="0" hangingPunct="1">
              <a:lnSpc>
                <a:spcPct val="90000"/>
              </a:lnSpc>
              <a:spcBef>
                <a:spcPct val="0"/>
              </a:spcBef>
              <a:buNone/>
              <a:defRPr sz="2400" b="1" i="0" kern="1200">
                <a:solidFill>
                  <a:srgbClr val="0D3242"/>
                </a:solidFill>
                <a:latin typeface="Poppins" pitchFamily="2" charset="77"/>
                <a:ea typeface="+mj-ea"/>
                <a:cs typeface="Poppins" pitchFamily="2" charset="77"/>
              </a:defRPr>
            </a:lvl1pPr>
          </a:lstStyle>
          <a:p>
            <a:pPr algn="r"/>
            <a:r>
              <a:rPr lang="nl-NL" sz="1200" b="0" dirty="0"/>
              <a:t>]</a:t>
            </a:r>
            <a:endParaRPr lang="en-NL" sz="1200" b="0" dirty="0"/>
          </a:p>
        </p:txBody>
      </p:sp>
      <p:sp>
        <p:nvSpPr>
          <p:cNvPr id="5" name="Content Placeholder 2">
            <a:extLst>
              <a:ext uri="{FF2B5EF4-FFF2-40B4-BE49-F238E27FC236}">
                <a16:creationId xmlns:a16="http://schemas.microsoft.com/office/drawing/2014/main" id="{92A91BB2-6013-34DF-0486-B896A19AC86C}"/>
              </a:ext>
            </a:extLst>
          </p:cNvPr>
          <p:cNvSpPr txBox="1">
            <a:spLocks/>
          </p:cNvSpPr>
          <p:nvPr/>
        </p:nvSpPr>
        <p:spPr>
          <a:xfrm>
            <a:off x="4295998" y="1825626"/>
            <a:ext cx="3600000" cy="540000"/>
          </a:xfrm>
          <a:prstGeom prst="rect">
            <a:avLst/>
          </a:prstGeom>
          <a:solidFill>
            <a:srgbClr val="FFB22B"/>
          </a:solidFill>
        </p:spPr>
        <p:txBody>
          <a:bodyPr vert="horz" lIns="180000" tIns="0" rIns="180000" bIns="0" numCol="1" spcCol="3600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800" dirty="0">
                <a:solidFill>
                  <a:schemeClr val="bg1"/>
                </a:solidFill>
                <a:latin typeface="Poppins" pitchFamily="2" charset="77"/>
                <a:cs typeface="Poppins" pitchFamily="2" charset="77"/>
              </a:rPr>
              <a:t>Wordt het uitgebreid?</a:t>
            </a:r>
            <a:r>
              <a:rPr lang="en-NL" sz="1800" dirty="0">
                <a:solidFill>
                  <a:schemeClr val="bg1"/>
                </a:solidFill>
                <a:effectLst/>
                <a:latin typeface="Poppins" pitchFamily="2" charset="77"/>
                <a:cs typeface="Poppins" pitchFamily="2" charset="77"/>
              </a:rPr>
              <a:t> </a:t>
            </a:r>
            <a:endParaRPr lang="en-NL" sz="1800" dirty="0">
              <a:solidFill>
                <a:schemeClr val="bg1"/>
              </a:solidFill>
              <a:latin typeface="Poppins" pitchFamily="2" charset="77"/>
              <a:cs typeface="Poppins" pitchFamily="2" charset="77"/>
            </a:endParaRPr>
          </a:p>
        </p:txBody>
      </p:sp>
      <p:sp>
        <p:nvSpPr>
          <p:cNvPr id="6" name="Content Placeholder 2">
            <a:extLst>
              <a:ext uri="{FF2B5EF4-FFF2-40B4-BE49-F238E27FC236}">
                <a16:creationId xmlns:a16="http://schemas.microsoft.com/office/drawing/2014/main" id="{33069113-1D1E-9BE9-12F5-D777527F5018}"/>
              </a:ext>
            </a:extLst>
          </p:cNvPr>
          <p:cNvSpPr txBox="1">
            <a:spLocks/>
          </p:cNvSpPr>
          <p:nvPr/>
        </p:nvSpPr>
        <p:spPr>
          <a:xfrm>
            <a:off x="359998" y="1825626"/>
            <a:ext cx="3600000" cy="540000"/>
          </a:xfrm>
          <a:prstGeom prst="rect">
            <a:avLst/>
          </a:prstGeom>
          <a:solidFill>
            <a:srgbClr val="0085FF"/>
          </a:solidFill>
        </p:spPr>
        <p:txBody>
          <a:bodyPr vert="horz" lIns="180000" tIns="0" rIns="180000" bIns="0" numCol="1" spcCol="3600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solidFill>
                  <a:schemeClr val="bg1"/>
                </a:solidFill>
                <a:latin typeface="Poppins" pitchFamily="2" charset="77"/>
                <a:cs typeface="Poppins" pitchFamily="2" charset="77"/>
              </a:rPr>
              <a:t>Wat is </a:t>
            </a:r>
            <a:r>
              <a:rPr lang="en-GB" sz="1800" dirty="0" err="1">
                <a:solidFill>
                  <a:schemeClr val="bg1"/>
                </a:solidFill>
                <a:latin typeface="Poppins" pitchFamily="2" charset="77"/>
                <a:cs typeface="Poppins" pitchFamily="2" charset="77"/>
              </a:rPr>
              <a:t>geborgd</a:t>
            </a:r>
            <a:r>
              <a:rPr lang="en-GB" sz="1800" dirty="0">
                <a:solidFill>
                  <a:schemeClr val="bg1"/>
                </a:solidFill>
                <a:latin typeface="Poppins" pitchFamily="2" charset="77"/>
                <a:cs typeface="Poppins" pitchFamily="2" charset="77"/>
              </a:rPr>
              <a:t>?</a:t>
            </a:r>
            <a:endParaRPr lang="en-NL" sz="1800" dirty="0">
              <a:solidFill>
                <a:schemeClr val="bg1"/>
              </a:solidFill>
              <a:latin typeface="Poppins" pitchFamily="2" charset="77"/>
              <a:cs typeface="Poppins" pitchFamily="2" charset="77"/>
            </a:endParaRPr>
          </a:p>
        </p:txBody>
      </p:sp>
      <p:sp>
        <p:nvSpPr>
          <p:cNvPr id="7" name="Content Placeholder 2">
            <a:extLst>
              <a:ext uri="{FF2B5EF4-FFF2-40B4-BE49-F238E27FC236}">
                <a16:creationId xmlns:a16="http://schemas.microsoft.com/office/drawing/2014/main" id="{54781656-D179-DEB1-170E-A2EC1A9449FB}"/>
              </a:ext>
            </a:extLst>
          </p:cNvPr>
          <p:cNvSpPr txBox="1">
            <a:spLocks/>
          </p:cNvSpPr>
          <p:nvPr/>
        </p:nvSpPr>
        <p:spPr>
          <a:xfrm>
            <a:off x="8232998" y="1825626"/>
            <a:ext cx="3600000" cy="540000"/>
          </a:xfrm>
          <a:prstGeom prst="rect">
            <a:avLst/>
          </a:prstGeom>
          <a:solidFill>
            <a:srgbClr val="20CC78"/>
          </a:solidFill>
        </p:spPr>
        <p:txBody>
          <a:bodyPr vert="horz" lIns="180000" tIns="0" rIns="180000" bIns="0" numCol="1" spcCol="3600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800" dirty="0">
                <a:solidFill>
                  <a:schemeClr val="bg1"/>
                </a:solidFill>
                <a:latin typeface="Poppins" pitchFamily="2" charset="77"/>
                <a:cs typeface="Poppins" pitchFamily="2" charset="77"/>
              </a:rPr>
              <a:t>Tips voor toekomstig initiatieven</a:t>
            </a:r>
            <a:endParaRPr lang="en-NL" sz="1800" dirty="0">
              <a:solidFill>
                <a:schemeClr val="bg1"/>
              </a:solidFill>
              <a:latin typeface="Poppins" pitchFamily="2" charset="77"/>
              <a:cs typeface="Poppins" pitchFamily="2" charset="77"/>
            </a:endParaRPr>
          </a:p>
        </p:txBody>
      </p:sp>
      <p:sp>
        <p:nvSpPr>
          <p:cNvPr id="15" name="Content Placeholder 2">
            <a:extLst>
              <a:ext uri="{FF2B5EF4-FFF2-40B4-BE49-F238E27FC236}">
                <a16:creationId xmlns:a16="http://schemas.microsoft.com/office/drawing/2014/main" id="{41B25283-7BBD-D013-5EB3-F44822D25B7C}"/>
              </a:ext>
            </a:extLst>
          </p:cNvPr>
          <p:cNvSpPr txBox="1">
            <a:spLocks/>
          </p:cNvSpPr>
          <p:nvPr/>
        </p:nvSpPr>
        <p:spPr>
          <a:xfrm>
            <a:off x="359998" y="2365626"/>
            <a:ext cx="3600000" cy="3652115"/>
          </a:xfrm>
          <a:prstGeom prst="rect">
            <a:avLst/>
          </a:prstGeom>
          <a:noFill/>
        </p:spPr>
        <p:txBody>
          <a:bodyPr vert="horz" lIns="180000" tIns="180000" rIns="180000" bIns="180000" numCol="1" spcCol="3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200" dirty="0">
                <a:latin typeface="Poppins" pitchFamily="2" charset="77"/>
                <a:cs typeface="Poppins" pitchFamily="2" charset="77"/>
              </a:rPr>
              <a:t>Het werkboek wordt structureel ingezet binnen leefstijlbegeleiding door leefstijlcoaches</a:t>
            </a:r>
          </a:p>
          <a:p>
            <a:r>
              <a:rPr lang="nl-NL" sz="1200" dirty="0">
                <a:latin typeface="Poppins" pitchFamily="2" charset="77"/>
                <a:cs typeface="Poppins" pitchFamily="2" charset="77"/>
              </a:rPr>
              <a:t>Deelname aan structurele overleggen met sociale domein (</a:t>
            </a:r>
            <a:r>
              <a:rPr lang="nl-NL" sz="1200" dirty="0" err="1">
                <a:latin typeface="Poppins" pitchFamily="2" charset="77"/>
                <a:cs typeface="Poppins" pitchFamily="2" charset="77"/>
              </a:rPr>
              <a:t>veel-hoek</a:t>
            </a:r>
            <a:r>
              <a:rPr lang="nl-NL" sz="1200" dirty="0">
                <a:latin typeface="Poppins" pitchFamily="2" charset="77"/>
                <a:cs typeface="Poppins" pitchFamily="2" charset="77"/>
              </a:rPr>
              <a:t>)</a:t>
            </a:r>
          </a:p>
          <a:p>
            <a:r>
              <a:rPr lang="nl-NL" sz="1200" dirty="0"/>
              <a:t>Professionals weten de weg naar het sociaal domein en verwijzen vaker door.</a:t>
            </a:r>
          </a:p>
          <a:p>
            <a:r>
              <a:rPr lang="nl-NL" sz="1200" dirty="0"/>
              <a:t>De basis voor structurele wijkgerichte samenwerking is gelegd: netwerkcontacten, overlegmomenten en gezamenlijke acties worden voortgezet, ook buiten dit project.</a:t>
            </a:r>
            <a:endParaRPr lang="en-NL" sz="1200" dirty="0">
              <a:latin typeface="Poppins" pitchFamily="2" charset="77"/>
              <a:cs typeface="Poppins" pitchFamily="2" charset="77"/>
            </a:endParaRPr>
          </a:p>
        </p:txBody>
      </p:sp>
      <p:pic>
        <p:nvPicPr>
          <p:cNvPr id="20" name="Picture 19">
            <a:extLst>
              <a:ext uri="{FF2B5EF4-FFF2-40B4-BE49-F238E27FC236}">
                <a16:creationId xmlns:a16="http://schemas.microsoft.com/office/drawing/2014/main" id="{6DEE2121-8CA9-1432-98F2-82BD7B0B2FCC}"/>
              </a:ext>
            </a:extLst>
          </p:cNvPr>
          <p:cNvPicPr>
            <a:picLocks noChangeAspect="1"/>
          </p:cNvPicPr>
          <p:nvPr/>
        </p:nvPicPr>
        <p:blipFill>
          <a:blip r:embed="rId2"/>
          <a:stretch>
            <a:fillRect/>
          </a:stretch>
        </p:blipFill>
        <p:spPr>
          <a:xfrm>
            <a:off x="2543931" y="5075743"/>
            <a:ext cx="1198245" cy="1230630"/>
          </a:xfrm>
          <a:prstGeom prst="rect">
            <a:avLst/>
          </a:prstGeom>
        </p:spPr>
      </p:pic>
      <p:sp>
        <p:nvSpPr>
          <p:cNvPr id="21" name="Content Placeholder 2">
            <a:extLst>
              <a:ext uri="{FF2B5EF4-FFF2-40B4-BE49-F238E27FC236}">
                <a16:creationId xmlns:a16="http://schemas.microsoft.com/office/drawing/2014/main" id="{00FD92E8-B0AF-16F7-544A-A75CAC7A20F2}"/>
              </a:ext>
            </a:extLst>
          </p:cNvPr>
          <p:cNvSpPr txBox="1">
            <a:spLocks/>
          </p:cNvSpPr>
          <p:nvPr/>
        </p:nvSpPr>
        <p:spPr>
          <a:xfrm>
            <a:off x="4296498" y="2365626"/>
            <a:ext cx="3600000" cy="3652115"/>
          </a:xfrm>
          <a:prstGeom prst="rect">
            <a:avLst/>
          </a:prstGeom>
          <a:noFill/>
        </p:spPr>
        <p:txBody>
          <a:bodyPr vert="horz" lIns="180000" tIns="180000" rIns="180000" bIns="180000" numCol="1" spcCol="3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200" dirty="0"/>
              <a:t>n.a.v. de adviezen van de taalambassadeurs voor onze organisatie, is een vervolgsubsidieaanvraag gedaan om:</a:t>
            </a:r>
          </a:p>
          <a:p>
            <a:r>
              <a:rPr lang="nl-NL" sz="1200" dirty="0"/>
              <a:t>De website en digitale informatievoorziening begrijpelijker en </a:t>
            </a:r>
            <a:r>
              <a:rPr lang="nl-NL" sz="1200" dirty="0" err="1"/>
              <a:t>visueler</a:t>
            </a:r>
            <a:r>
              <a:rPr lang="nl-NL" sz="1200" dirty="0"/>
              <a:t> te maken.</a:t>
            </a:r>
          </a:p>
          <a:p>
            <a:r>
              <a:rPr lang="nl-NL" sz="1200" dirty="0"/>
              <a:t>Meertalige in te zetten binnen e-</a:t>
            </a:r>
            <a:r>
              <a:rPr lang="nl-NL" sz="1200" dirty="0" err="1"/>
              <a:t>healthprogramma’s</a:t>
            </a:r>
            <a:r>
              <a:rPr lang="nl-NL" sz="1200" dirty="0"/>
              <a:t>.</a:t>
            </a:r>
          </a:p>
          <a:p>
            <a:r>
              <a:rPr lang="nl-NL" sz="1200" dirty="0"/>
              <a:t>Daarnaast wordt inmiddels ook samengewerkt in andere projecten rond preventie en het verkleinen van gezondheidsverschillen, waarbij dit leefstijlproject als voorbeeld en ingang dient (zie voorbeeld sociaal spreekuur)</a:t>
            </a:r>
          </a:p>
        </p:txBody>
      </p:sp>
      <p:sp>
        <p:nvSpPr>
          <p:cNvPr id="22" name="Content Placeholder 2">
            <a:extLst>
              <a:ext uri="{FF2B5EF4-FFF2-40B4-BE49-F238E27FC236}">
                <a16:creationId xmlns:a16="http://schemas.microsoft.com/office/drawing/2014/main" id="{D428CD27-EB96-9D3C-F21D-0C3AC07325C9}"/>
              </a:ext>
            </a:extLst>
          </p:cNvPr>
          <p:cNvSpPr txBox="1">
            <a:spLocks/>
          </p:cNvSpPr>
          <p:nvPr/>
        </p:nvSpPr>
        <p:spPr>
          <a:xfrm>
            <a:off x="8232998" y="2365626"/>
            <a:ext cx="3600000" cy="3652115"/>
          </a:xfrm>
          <a:prstGeom prst="rect">
            <a:avLst/>
          </a:prstGeom>
          <a:noFill/>
        </p:spPr>
        <p:txBody>
          <a:bodyPr vert="horz" lIns="180000" tIns="180000" rIns="180000" bIns="180000" numCol="1" spcCol="36000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dirty="0"/>
              <a:t>Investeer in toegankelijke communicatie vanaf de start</a:t>
            </a:r>
          </a:p>
          <a:p>
            <a:pPr marL="0" indent="0">
              <a:buNone/>
            </a:pPr>
            <a:r>
              <a:rPr lang="nl-NL" dirty="0"/>
              <a:t>In lage SES-wijken hebben relatief veel bewoners beperkte basisvaardigheden. Daarom is het belangrijk om materialen rondom leefstijlbegeleiding en zorg direct visueel, eenvoudig en meertalig te ontwikkelen. Dit voorkomt dat er achteraf aanpassingen nodig zijn, wat tijd en middelen bespaart. Bovendien vermindert het frustratie bij bewoners en zorgt het ervoor dat de doelgroep zich sneller aangesproken en betrokken voelt.</a:t>
            </a:r>
          </a:p>
          <a:p>
            <a:pPr marL="0" indent="0">
              <a:buNone/>
            </a:pPr>
            <a:r>
              <a:rPr lang="nl-NL" dirty="0"/>
              <a:t>Zoek actief de samenwerking met het sociaal domein</a:t>
            </a:r>
          </a:p>
          <a:p>
            <a:pPr marL="0" indent="0">
              <a:buNone/>
            </a:pPr>
            <a:r>
              <a:rPr lang="nl-NL" dirty="0"/>
              <a:t>Gezondheidsvraagstukken hangen vaak samen met bredere problemen, zoals financiën, huisvesting of eenzaamheid. Door vroegtijdig partners uit het sociaal domein te betrekken, zoals buurtsportcoaches, gezondheidsmakelaars of sociaal werkers, ontstaat er een warme overdracht en een veel duurzamer effect. Daarbij geldt dat leefstijl en preventie momenteel vaak nog niet tot de vergoede zorg behoren. Juist daarom is samenwerking met partners uit het sociaal domein essentieel om duurzame verandering te realiseren en te borgen.</a:t>
            </a:r>
          </a:p>
        </p:txBody>
      </p:sp>
      <p:pic>
        <p:nvPicPr>
          <p:cNvPr id="24" name="Picture 23">
            <a:extLst>
              <a:ext uri="{FF2B5EF4-FFF2-40B4-BE49-F238E27FC236}">
                <a16:creationId xmlns:a16="http://schemas.microsoft.com/office/drawing/2014/main" id="{ADE8DA2A-7F04-2F9D-331E-1D725A3632E9}"/>
              </a:ext>
            </a:extLst>
          </p:cNvPr>
          <p:cNvPicPr>
            <a:picLocks noChangeAspect="1"/>
          </p:cNvPicPr>
          <p:nvPr/>
        </p:nvPicPr>
        <p:blipFill>
          <a:blip r:embed="rId3"/>
          <a:stretch>
            <a:fillRect/>
          </a:stretch>
        </p:blipFill>
        <p:spPr>
          <a:xfrm>
            <a:off x="6578428" y="5140513"/>
            <a:ext cx="1068705" cy="1101090"/>
          </a:xfrm>
          <a:prstGeom prst="rect">
            <a:avLst/>
          </a:prstGeom>
        </p:spPr>
      </p:pic>
      <p:pic>
        <p:nvPicPr>
          <p:cNvPr id="26" name="Picture 25">
            <a:extLst>
              <a:ext uri="{FF2B5EF4-FFF2-40B4-BE49-F238E27FC236}">
                <a16:creationId xmlns:a16="http://schemas.microsoft.com/office/drawing/2014/main" id="{920A15F6-A710-9F74-E231-04F347603E21}"/>
              </a:ext>
            </a:extLst>
          </p:cNvPr>
          <p:cNvPicPr>
            <a:picLocks noChangeAspect="1"/>
          </p:cNvPicPr>
          <p:nvPr/>
        </p:nvPicPr>
        <p:blipFill>
          <a:blip r:embed="rId4"/>
          <a:stretch>
            <a:fillRect/>
          </a:stretch>
        </p:blipFill>
        <p:spPr>
          <a:xfrm>
            <a:off x="11174284" y="5723443"/>
            <a:ext cx="971550" cy="1165860"/>
          </a:xfrm>
          <a:prstGeom prst="rect">
            <a:avLst/>
          </a:prstGeom>
        </p:spPr>
      </p:pic>
      <p:pic>
        <p:nvPicPr>
          <p:cNvPr id="8" name="Afbeelding 7">
            <a:extLst>
              <a:ext uri="{FF2B5EF4-FFF2-40B4-BE49-F238E27FC236}">
                <a16:creationId xmlns:a16="http://schemas.microsoft.com/office/drawing/2014/main" id="{F206F04D-8756-8290-12BE-B79331A9BB4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605186" y="24616"/>
            <a:ext cx="1540648" cy="596809"/>
          </a:xfrm>
          <a:prstGeom prst="rect">
            <a:avLst/>
          </a:prstGeom>
          <a:noFill/>
          <a:ln>
            <a:noFill/>
          </a:ln>
        </p:spPr>
      </p:pic>
    </p:spTree>
    <p:extLst>
      <p:ext uri="{BB962C8B-B14F-4D97-AF65-F5344CB8AC3E}">
        <p14:creationId xmlns:p14="http://schemas.microsoft.com/office/powerpoint/2010/main" val="3310008436"/>
      </p:ext>
    </p:extLst>
  </p:cSld>
  <p:clrMapOvr>
    <a:masterClrMapping/>
  </p:clrMapOvr>
</p:sld>
</file>

<file path=ppt/theme/theme1.xml><?xml version="1.0" encoding="utf-8"?>
<a:theme xmlns:a="http://schemas.openxmlformats.org/drawingml/2006/main" name="Office Theme">
  <a:themeElements>
    <a:clrScheme name="CLZ-2">
      <a:dk1>
        <a:srgbClr val="0D3241"/>
      </a:dk1>
      <a:lt1>
        <a:srgbClr val="FFFFFF"/>
      </a:lt1>
      <a:dk2>
        <a:srgbClr val="0E2841"/>
      </a:dk2>
      <a:lt2>
        <a:srgbClr val="EFFCFF"/>
      </a:lt2>
      <a:accent1>
        <a:srgbClr val="20CD77"/>
      </a:accent1>
      <a:accent2>
        <a:srgbClr val="D5D5D5"/>
      </a:accent2>
      <a:accent3>
        <a:srgbClr val="0083FE"/>
      </a:accent3>
      <a:accent4>
        <a:srgbClr val="FFB32B"/>
      </a:accent4>
      <a:accent5>
        <a:srgbClr val="793FF3"/>
      </a:accent5>
      <a:accent6>
        <a:srgbClr val="CFFFDE"/>
      </a:accent6>
      <a:hlink>
        <a:srgbClr val="0083FE"/>
      </a:hlink>
      <a:folHlink>
        <a:srgbClr val="919191"/>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4861</TotalTime>
  <Words>1392</Words>
  <Application>Microsoft Office PowerPoint</Application>
  <PresentationFormat>Widescreen</PresentationFormat>
  <Paragraphs>101</Paragraphs>
  <Slides>7</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Symbol</vt:lpstr>
      <vt:lpstr>Calibri</vt:lpstr>
      <vt:lpstr>Times New Roman</vt:lpstr>
      <vt:lpstr>Aptos</vt:lpstr>
      <vt:lpstr>Lato</vt:lpstr>
      <vt:lpstr>Arial</vt:lpstr>
      <vt:lpstr>Poppins</vt:lpstr>
      <vt:lpstr>Office Theme</vt:lpstr>
      <vt:lpstr>Duurzame leefstijlinterventies bij fysiotherapie Fy-fit voor preventieve gezondheidsbevordering in Nijmegen-Dukenburg</vt:lpstr>
      <vt:lpstr>Duurzame leefstijlinterventies bij fysiotherapie Fy-fit voor preventieve gezondheidsbevordering in Nijmegen-Dukenburg</vt:lpstr>
      <vt:lpstr>Duurzame leefstijlinterventies bij fysiotherapie Fy-fit voor preventieve gezondheidsbevordering in Nijmegen-Dukenburg</vt:lpstr>
      <vt:lpstr>Duurzame leefstijlinterventies bij fysiotherapie Fy-fit voor preventieve gezondheidsbevordering in Nijmegen-Dukenburg</vt:lpstr>
      <vt:lpstr>Duurzame leefstijlinterventies bij fysiotherapie Fy-fit voor preventieve gezondheidsbevordering in Nijmegen-Dukenburg</vt:lpstr>
      <vt:lpstr>Duurzame leefstijlinterventies bij fysiotherapie Fy-fit voor preventieve gezondheidsbevordering in Nijmegen-Dukenburg</vt:lpstr>
      <vt:lpstr>Duurzame leefstijlinterventies bij fysiotherapie Fy-fit voor preventieve gezondheidsbevordering in Nijmegen-Dukenburg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Duurzame leefstijlinterventies bij fysiotherapie Fy-fit voor preventieve gezondheidsbevordering in Nijmegen-Dukenburg</dc:title>
  <dc:creator>Jennifer van Oers-Keek</dc:creator>
  <cp:lastModifiedBy>Vernooij, A.M.J. (Amber)</cp:lastModifiedBy>
  <cp:revision>14</cp:revision>
  <dcterms:created xsi:type="dcterms:W3CDTF">2025-06-08T11:24:11Z</dcterms:created>
  <dcterms:modified xsi:type="dcterms:W3CDTF">2026-01-29T15:11:57Z</dcterms:modified>
</cp:coreProperties>
</file>