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sldIdLst>
    <p:sldId id="256" r:id="rId2"/>
    <p:sldId id="259" r:id="rId3"/>
    <p:sldId id="257" r:id="rId4"/>
    <p:sldId id="262" r:id="rId5"/>
    <p:sldId id="260" r:id="rId6"/>
    <p:sldId id="282" r:id="rId7"/>
    <p:sldId id="258" r:id="rId8"/>
    <p:sldId id="261" r:id="rId9"/>
    <p:sldId id="281" r:id="rId10"/>
    <p:sldId id="263"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ato" panose="020B0604020202020204" charset="0"/>
      <p:regular r:id="rId17"/>
      <p:bold r:id="rId18"/>
      <p:italic r:id="rId19"/>
      <p:boldItalic r:id="rId20"/>
    </p:embeddedFont>
    <p:embeddedFont>
      <p:font typeface="Poppins" panose="020B0604020202020204" charset="0"/>
      <p:regular r:id="rId21"/>
      <p:bold r:id="rId22"/>
      <p:italic r:id="rId23"/>
      <p:boldItalic r:id="rId24"/>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FF"/>
    <a:srgbClr val="FFB22B"/>
    <a:srgbClr val="20CC78"/>
    <a:srgbClr val="0D3242"/>
    <a:srgbClr val="838988"/>
    <a:srgbClr val="CFFFDE"/>
    <a:srgbClr val="7A40F2"/>
    <a:srgbClr val="EF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68" d="100"/>
          <a:sy n="68"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D0E2A-773D-9C40-A5EF-FD65D26D0EFA}" type="datetimeFigureOut">
              <a:rPr lang="en-NL" smtClean="0"/>
              <a:t>07/30/2025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77AF-1FF6-5B42-8A4A-0B6EB013DC4F}" type="slidenum">
              <a:rPr lang="en-NL" smtClean="0"/>
              <a:t>‹nr.›</a:t>
            </a:fld>
            <a:endParaRPr lang="en-NL"/>
          </a:p>
        </p:txBody>
      </p:sp>
    </p:spTree>
    <p:extLst>
      <p:ext uri="{BB962C8B-B14F-4D97-AF65-F5344CB8AC3E}">
        <p14:creationId xmlns:p14="http://schemas.microsoft.com/office/powerpoint/2010/main" val="388498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2B477AF-1FF6-5B42-8A4A-0B6EB013DC4F}" type="slidenum">
              <a:rPr lang="en-NL" smtClean="0"/>
              <a:t>3</a:t>
            </a:fld>
            <a:endParaRPr lang="en-NL"/>
          </a:p>
        </p:txBody>
      </p:sp>
    </p:spTree>
    <p:extLst>
      <p:ext uri="{BB962C8B-B14F-4D97-AF65-F5344CB8AC3E}">
        <p14:creationId xmlns:p14="http://schemas.microsoft.com/office/powerpoint/2010/main" val="278160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822D-DD51-45CB-EE9C-0FB99CA2D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64CA7-18F3-EED6-35A0-F33FF8F1B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FA9FF-28BC-71DB-121C-23E00B938199}"/>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1B111FBE-CFC5-EDD2-5B82-8502E8AC830A}"/>
              </a:ext>
            </a:extLst>
          </p:cNvPr>
          <p:cNvSpPr>
            <a:spLocks noGrp="1"/>
          </p:cNvSpPr>
          <p:nvPr>
            <p:ph type="sldNum" sz="quarter" idx="5"/>
          </p:nvPr>
        </p:nvSpPr>
        <p:spPr/>
        <p:txBody>
          <a:bodyPr/>
          <a:lstStyle/>
          <a:p>
            <a:fld id="{E2B477AF-1FF6-5B42-8A4A-0B6EB013DC4F}" type="slidenum">
              <a:rPr lang="en-NL" smtClean="0"/>
              <a:t>4</a:t>
            </a:fld>
            <a:endParaRPr lang="en-NL"/>
          </a:p>
        </p:txBody>
      </p:sp>
    </p:spTree>
    <p:extLst>
      <p:ext uri="{BB962C8B-B14F-4D97-AF65-F5344CB8AC3E}">
        <p14:creationId xmlns:p14="http://schemas.microsoft.com/office/powerpoint/2010/main" val="408555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B5EB98-06C4-D85E-3902-B9E589E66A5F}"/>
              </a:ext>
            </a:extLst>
          </p:cNvPr>
          <p:cNvSpPr/>
          <p:nvPr userDrawn="1"/>
        </p:nvSpPr>
        <p:spPr>
          <a:xfrm>
            <a:off x="0" y="1"/>
            <a:ext cx="12192000" cy="5760000"/>
          </a:xfrm>
          <a:prstGeom prst="rect">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rgbClr val="0D3242"/>
              </a:solidFill>
            </a:endParaRPr>
          </a:p>
        </p:txBody>
      </p:sp>
      <p:sp>
        <p:nvSpPr>
          <p:cNvPr id="2" name="Title 1">
            <a:extLst>
              <a:ext uri="{FF2B5EF4-FFF2-40B4-BE49-F238E27FC236}">
                <a16:creationId xmlns:a16="http://schemas.microsoft.com/office/drawing/2014/main" id="{5790989F-D1AE-7F95-8708-ED36AFE5AAD9}"/>
              </a:ext>
            </a:extLst>
          </p:cNvPr>
          <p:cNvSpPr>
            <a:spLocks noGrp="1"/>
          </p:cNvSpPr>
          <p:nvPr>
            <p:ph type="ctrTitle"/>
          </p:nvPr>
        </p:nvSpPr>
        <p:spPr>
          <a:xfrm>
            <a:off x="1524000" y="830263"/>
            <a:ext cx="9144000" cy="2387600"/>
          </a:xfrm>
        </p:spPr>
        <p:txBody>
          <a:bodyPr anchor="b"/>
          <a:lstStyle>
            <a:lvl1pPr algn="ctr">
              <a:defRPr sz="60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B8050088-E4CE-B3D6-F80C-11E27D9B0DC3}"/>
              </a:ext>
            </a:extLst>
          </p:cNvPr>
          <p:cNvSpPr>
            <a:spLocks noGrp="1"/>
          </p:cNvSpPr>
          <p:nvPr>
            <p:ph type="subTitle" idx="1"/>
          </p:nvPr>
        </p:nvSpPr>
        <p:spPr>
          <a:xfrm>
            <a:off x="1524000" y="3309938"/>
            <a:ext cx="9144000" cy="1655762"/>
          </a:xfrm>
          <a:noFill/>
        </p:spPr>
        <p:txBody>
          <a:bodyPr/>
          <a:lstStyle>
            <a:lvl1pPr marL="0" indent="0" algn="ctr">
              <a:buNone/>
              <a:defRPr sz="2400">
                <a:solidFill>
                  <a:srgbClr val="20CC7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9" name="Rectangle 8">
            <a:extLst>
              <a:ext uri="{FF2B5EF4-FFF2-40B4-BE49-F238E27FC236}">
                <a16:creationId xmlns:a16="http://schemas.microsoft.com/office/drawing/2014/main" id="{E3CDCBEE-9116-A31C-5F9E-E41F51D4EF4D}"/>
              </a:ext>
            </a:extLst>
          </p:cNvPr>
          <p:cNvSpPr/>
          <p:nvPr userDrawn="1"/>
        </p:nvSpPr>
        <p:spPr>
          <a:xfrm>
            <a:off x="0" y="5760001"/>
            <a:ext cx="12192000" cy="1097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Picture 10" descr="A black background with blue text&#10;&#10;AI-generated content may be incorrect.">
            <a:extLst>
              <a:ext uri="{FF2B5EF4-FFF2-40B4-BE49-F238E27FC236}">
                <a16:creationId xmlns:a16="http://schemas.microsoft.com/office/drawing/2014/main" id="{0EF178EC-3DD8-42D9-02DF-5B695B3654A0}"/>
              </a:ext>
            </a:extLst>
          </p:cNvPr>
          <p:cNvPicPr>
            <a:picLocks noChangeAspect="1"/>
          </p:cNvPicPr>
          <p:nvPr userDrawn="1"/>
        </p:nvPicPr>
        <p:blipFill>
          <a:blip r:embed="rId2"/>
          <a:stretch>
            <a:fillRect/>
          </a:stretch>
        </p:blipFill>
        <p:spPr>
          <a:xfrm>
            <a:off x="360000" y="6097102"/>
            <a:ext cx="2623342" cy="505590"/>
          </a:xfrm>
          <a:prstGeom prst="rect">
            <a:avLst/>
          </a:prstGeom>
        </p:spPr>
      </p:pic>
    </p:spTree>
    <p:extLst>
      <p:ext uri="{BB962C8B-B14F-4D97-AF65-F5344CB8AC3E}">
        <p14:creationId xmlns:p14="http://schemas.microsoft.com/office/powerpoint/2010/main" val="9377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Tree>
    <p:extLst>
      <p:ext uri="{BB962C8B-B14F-4D97-AF65-F5344CB8AC3E}">
        <p14:creationId xmlns:p14="http://schemas.microsoft.com/office/powerpoint/2010/main" val="7112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2" name="Text Placeholder 2">
            <a:extLst>
              <a:ext uri="{FF2B5EF4-FFF2-40B4-BE49-F238E27FC236}">
                <a16:creationId xmlns:a16="http://schemas.microsoft.com/office/drawing/2014/main" id="{207AAAA6-E9FE-A9D1-8F07-B49069810EE6}"/>
              </a:ext>
            </a:extLst>
          </p:cNvPr>
          <p:cNvSpPr txBox="1">
            <a:spLocks/>
          </p:cNvSpPr>
          <p:nvPr userDrawn="1"/>
        </p:nvSpPr>
        <p:spPr>
          <a:xfrm>
            <a:off x="354193"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05985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3" name="Picture 2">
            <a:extLst>
              <a:ext uri="{FF2B5EF4-FFF2-40B4-BE49-F238E27FC236}">
                <a16:creationId xmlns:a16="http://schemas.microsoft.com/office/drawing/2014/main" id="{8C81AC5A-D5DC-2D22-F27D-7514A09B566A}"/>
              </a:ext>
            </a:extLst>
          </p:cNvPr>
          <p:cNvPicPr>
            <a:picLocks noChangeAspect="1"/>
          </p:cNvPicPr>
          <p:nvPr userDrawn="1"/>
        </p:nvPicPr>
        <p:blipFill>
          <a:blip r:embed="rId2"/>
          <a:stretch>
            <a:fillRect/>
          </a:stretch>
        </p:blipFill>
        <p:spPr>
          <a:xfrm>
            <a:off x="8390709" y="1988869"/>
            <a:ext cx="609600" cy="431800"/>
          </a:xfrm>
          <a:prstGeom prst="rect">
            <a:avLst/>
          </a:prstGeom>
        </p:spPr>
      </p:pic>
      <p:pic>
        <p:nvPicPr>
          <p:cNvPr id="5" name="Picture 4">
            <a:extLst>
              <a:ext uri="{FF2B5EF4-FFF2-40B4-BE49-F238E27FC236}">
                <a16:creationId xmlns:a16="http://schemas.microsoft.com/office/drawing/2014/main" id="{5413814D-D0A0-A219-E26C-FFF44DB4F204}"/>
              </a:ext>
            </a:extLst>
          </p:cNvPr>
          <p:cNvPicPr>
            <a:picLocks noChangeAspect="1"/>
          </p:cNvPicPr>
          <p:nvPr userDrawn="1"/>
        </p:nvPicPr>
        <p:blipFill>
          <a:blip r:embed="rId2"/>
          <a:stretch>
            <a:fillRect/>
          </a:stretch>
        </p:blipFill>
        <p:spPr>
          <a:xfrm rot="10800000">
            <a:off x="11042822" y="5400247"/>
            <a:ext cx="609600" cy="431800"/>
          </a:xfrm>
          <a:prstGeom prst="rect">
            <a:avLst/>
          </a:prstGeom>
        </p:spPr>
      </p:pic>
    </p:spTree>
    <p:extLst>
      <p:ext uri="{BB962C8B-B14F-4D97-AF65-F5344CB8AC3E}">
        <p14:creationId xmlns:p14="http://schemas.microsoft.com/office/powerpoint/2010/main" val="31811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20CC78"/>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Tree>
    <p:extLst>
      <p:ext uri="{BB962C8B-B14F-4D97-AF65-F5344CB8AC3E}">
        <p14:creationId xmlns:p14="http://schemas.microsoft.com/office/powerpoint/2010/main" val="123717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2BB8-159D-7FBB-7DBC-BBA9D486C7F7}"/>
              </a:ext>
            </a:extLst>
          </p:cNvPr>
          <p:cNvSpPr>
            <a:spLocks noGrp="1"/>
          </p:cNvSpPr>
          <p:nvPr>
            <p:ph type="title"/>
          </p:nvPr>
        </p:nvSpPr>
        <p:spPr/>
        <p:txBody>
          <a:bodyPr/>
          <a:lstStyle>
            <a:lvl1pPr>
              <a:defRPr b="0" i="0">
                <a:latin typeface="Poppins" pitchFamily="2" charset="77"/>
                <a:cs typeface="Poppins" pitchFamily="2" charset="77"/>
              </a:defRPr>
            </a:lvl1pPr>
          </a:lstStyle>
          <a:p>
            <a:r>
              <a:rPr lang="en-GB" dirty="0"/>
              <a:t>Click to edit Master title style</a:t>
            </a:r>
            <a:endParaRPr lang="en-NL" dirty="0"/>
          </a:p>
        </p:txBody>
      </p:sp>
      <p:sp>
        <p:nvSpPr>
          <p:cNvPr id="7" name="Slide Number Placeholder 5">
            <a:extLst>
              <a:ext uri="{FF2B5EF4-FFF2-40B4-BE49-F238E27FC236}">
                <a16:creationId xmlns:a16="http://schemas.microsoft.com/office/drawing/2014/main" id="{F86CA460-B9FA-F650-7212-76106DB84745}"/>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sp>
        <p:nvSpPr>
          <p:cNvPr id="10" name="Text Placeholder 2">
            <a:extLst>
              <a:ext uri="{FF2B5EF4-FFF2-40B4-BE49-F238E27FC236}">
                <a16:creationId xmlns:a16="http://schemas.microsoft.com/office/drawing/2014/main" id="{F0C4374A-A6A0-D1CD-E5CA-C4E78D27B3C8}"/>
              </a:ext>
            </a:extLst>
          </p:cNvPr>
          <p:cNvSpPr txBox="1">
            <a:spLocks/>
          </p:cNvSpPr>
          <p:nvPr userDrawn="1"/>
        </p:nvSpPr>
        <p:spPr>
          <a:xfrm>
            <a:off x="4295999"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1" name="Text Placeholder 2">
            <a:extLst>
              <a:ext uri="{FF2B5EF4-FFF2-40B4-BE49-F238E27FC236}">
                <a16:creationId xmlns:a16="http://schemas.microsoft.com/office/drawing/2014/main" id="{37A8DC6D-9D13-0184-DDC2-F40B4764351C}"/>
              </a:ext>
            </a:extLst>
          </p:cNvPr>
          <p:cNvSpPr txBox="1">
            <a:spLocks/>
          </p:cNvSpPr>
          <p:nvPr userDrawn="1"/>
        </p:nvSpPr>
        <p:spPr>
          <a:xfrm>
            <a:off x="8232000" y="1825625"/>
            <a:ext cx="3600000" cy="4192116"/>
          </a:xfrm>
          <a:prstGeom prst="rect">
            <a:avLst/>
          </a:prstGeom>
          <a:solidFill>
            <a:srgbClr val="0D3242"/>
          </a:solidFill>
        </p:spPr>
        <p:txBody>
          <a:bodyPr vert="horz" lIns="180000" tIns="180000" rIns="180000" bIns="18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pic>
        <p:nvPicPr>
          <p:cNvPr id="17" name="Picture 16">
            <a:extLst>
              <a:ext uri="{FF2B5EF4-FFF2-40B4-BE49-F238E27FC236}">
                <a16:creationId xmlns:a16="http://schemas.microsoft.com/office/drawing/2014/main" id="{B59BD40C-00BA-F5F6-A2DE-DBF8F7F5EFFB}"/>
              </a:ext>
            </a:extLst>
          </p:cNvPr>
          <p:cNvPicPr>
            <a:picLocks noChangeAspect="1"/>
          </p:cNvPicPr>
          <p:nvPr userDrawn="1"/>
        </p:nvPicPr>
        <p:blipFill>
          <a:blip r:embed="rId2"/>
          <a:stretch>
            <a:fillRect/>
          </a:stretch>
        </p:blipFill>
        <p:spPr>
          <a:xfrm>
            <a:off x="8398475" y="1984847"/>
            <a:ext cx="609600" cy="431800"/>
          </a:xfrm>
          <a:prstGeom prst="rect">
            <a:avLst/>
          </a:prstGeom>
        </p:spPr>
      </p:pic>
      <p:pic>
        <p:nvPicPr>
          <p:cNvPr id="18" name="Picture 17">
            <a:extLst>
              <a:ext uri="{FF2B5EF4-FFF2-40B4-BE49-F238E27FC236}">
                <a16:creationId xmlns:a16="http://schemas.microsoft.com/office/drawing/2014/main" id="{197655E3-5437-7711-08ED-2EF80CF29AEC}"/>
              </a:ext>
            </a:extLst>
          </p:cNvPr>
          <p:cNvPicPr>
            <a:picLocks noChangeAspect="1"/>
          </p:cNvPicPr>
          <p:nvPr userDrawn="1"/>
        </p:nvPicPr>
        <p:blipFill>
          <a:blip r:embed="rId2"/>
          <a:stretch>
            <a:fillRect/>
          </a:stretch>
        </p:blipFill>
        <p:spPr>
          <a:xfrm rot="10800000">
            <a:off x="11042822" y="5400246"/>
            <a:ext cx="609600" cy="431800"/>
          </a:xfrm>
          <a:prstGeom prst="rect">
            <a:avLst/>
          </a:prstGeom>
        </p:spPr>
      </p:pic>
      <p:sp>
        <p:nvSpPr>
          <p:cNvPr id="19" name="Text Placeholder 2">
            <a:extLst>
              <a:ext uri="{FF2B5EF4-FFF2-40B4-BE49-F238E27FC236}">
                <a16:creationId xmlns:a16="http://schemas.microsoft.com/office/drawing/2014/main" id="{90AC1B3A-CF72-9A77-665E-249175BE1608}"/>
              </a:ext>
            </a:extLst>
          </p:cNvPr>
          <p:cNvSpPr txBox="1">
            <a:spLocks/>
          </p:cNvSpPr>
          <p:nvPr userDrawn="1"/>
        </p:nvSpPr>
        <p:spPr>
          <a:xfrm>
            <a:off x="354194" y="1825625"/>
            <a:ext cx="3600000" cy="4192116"/>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5567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F1830-D6A0-2419-B826-915707714568}"/>
              </a:ext>
            </a:extLst>
          </p:cNvPr>
          <p:cNvSpPr/>
          <p:nvPr userDrawn="1"/>
        </p:nvSpPr>
        <p:spPr>
          <a:xfrm>
            <a:off x="0" y="646043"/>
            <a:ext cx="12192000" cy="5710307"/>
          </a:xfrm>
          <a:prstGeom prst="rect">
            <a:avLst/>
          </a:prstGeom>
          <a:solidFill>
            <a:srgbClr val="EFF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Placeholder 1">
            <a:extLst>
              <a:ext uri="{FF2B5EF4-FFF2-40B4-BE49-F238E27FC236}">
                <a16:creationId xmlns:a16="http://schemas.microsoft.com/office/drawing/2014/main" id="{294DB617-85DC-BF93-BD15-46F40D825769}"/>
              </a:ext>
            </a:extLst>
          </p:cNvPr>
          <p:cNvSpPr>
            <a:spLocks noGrp="1"/>
          </p:cNvSpPr>
          <p:nvPr>
            <p:ph type="title"/>
          </p:nvPr>
        </p:nvSpPr>
        <p:spPr>
          <a:xfrm>
            <a:off x="360000" y="0"/>
            <a:ext cx="11472000" cy="646042"/>
          </a:xfrm>
          <a:prstGeom prst="rect">
            <a:avLst/>
          </a:prstGeom>
        </p:spPr>
        <p:txBody>
          <a:bodyPr vert="horz" lIns="0" tIns="54000" rIns="0" bIns="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3DA6459-E0BC-A37A-B9BF-7730DE23765F}"/>
              </a:ext>
            </a:extLst>
          </p:cNvPr>
          <p:cNvSpPr>
            <a:spLocks noGrp="1"/>
          </p:cNvSpPr>
          <p:nvPr>
            <p:ph type="body" idx="1"/>
          </p:nvPr>
        </p:nvSpPr>
        <p:spPr>
          <a:xfrm>
            <a:off x="359998" y="1825625"/>
            <a:ext cx="11473200" cy="4192116"/>
          </a:xfrm>
          <a:prstGeom prst="rect">
            <a:avLst/>
          </a:prstGeom>
          <a:solidFill>
            <a:schemeClr val="bg1"/>
          </a:solidFill>
        </p:spPr>
        <p:txBody>
          <a:bodyPr vert="horz" lIns="180000" tIns="180000" rIns="180000" bIns="180000" numCol="1" spcCol="360000" rtlCol="0">
            <a:normAutofit/>
          </a:bodyPr>
          <a:lstStyle/>
          <a:p>
            <a:pPr lvl="0"/>
            <a:r>
              <a:rPr lang="en-GB" dirty="0"/>
              <a:t>Click to edit Master text styles</a:t>
            </a:r>
          </a:p>
        </p:txBody>
      </p:sp>
      <p:sp>
        <p:nvSpPr>
          <p:cNvPr id="6" name="Slide Number Placeholder 5">
            <a:extLst>
              <a:ext uri="{FF2B5EF4-FFF2-40B4-BE49-F238E27FC236}">
                <a16:creationId xmlns:a16="http://schemas.microsoft.com/office/drawing/2014/main" id="{FEE03F5F-B6EB-D59B-46EB-0B62BDE5C551}"/>
              </a:ext>
            </a:extLst>
          </p:cNvPr>
          <p:cNvSpPr>
            <a:spLocks noGrp="1"/>
          </p:cNvSpPr>
          <p:nvPr>
            <p:ph type="sldNum" sz="quarter" idx="4"/>
          </p:nvPr>
        </p:nvSpPr>
        <p:spPr>
          <a:xfrm>
            <a:off x="8610600" y="6356350"/>
            <a:ext cx="3221400" cy="501650"/>
          </a:xfrm>
          <a:prstGeom prst="rect">
            <a:avLst/>
          </a:prstGeom>
        </p:spPr>
        <p:txBody>
          <a:bodyPr vert="horz" lIns="0" tIns="0" rIns="0" bIns="0" rtlCol="0" anchor="ctr"/>
          <a:lstStyle>
            <a:lvl1pPr algn="r">
              <a:defRPr sz="1200">
                <a:solidFill>
                  <a:srgbClr val="20CC78"/>
                </a:solidFill>
                <a:latin typeface="Poppins" pitchFamily="2" charset="77"/>
                <a:cs typeface="Poppins" pitchFamily="2" charset="77"/>
              </a:defRPr>
            </a:lvl1pPr>
          </a:lstStyle>
          <a:p>
            <a:r>
              <a:rPr lang="en-GB" dirty="0" err="1"/>
              <a:t>leefstijlcoalitie.nl</a:t>
            </a:r>
            <a:endParaRPr lang="en-NL" dirty="0"/>
          </a:p>
        </p:txBody>
      </p:sp>
      <p:pic>
        <p:nvPicPr>
          <p:cNvPr id="9" name="Picture 8" descr="A black background with blue text&#10;&#10;AI-generated content may be incorrect.">
            <a:extLst>
              <a:ext uri="{FF2B5EF4-FFF2-40B4-BE49-F238E27FC236}">
                <a16:creationId xmlns:a16="http://schemas.microsoft.com/office/drawing/2014/main" id="{F2DF6C21-C10A-A2CF-72A5-FD24D76A953C}"/>
              </a:ext>
            </a:extLst>
          </p:cNvPr>
          <p:cNvPicPr>
            <a:picLocks noChangeAspect="1"/>
          </p:cNvPicPr>
          <p:nvPr userDrawn="1"/>
        </p:nvPicPr>
        <p:blipFill>
          <a:blip r:embed="rId8"/>
          <a:stretch>
            <a:fillRect/>
          </a:stretch>
        </p:blipFill>
        <p:spPr>
          <a:xfrm>
            <a:off x="360000" y="6483600"/>
            <a:ext cx="1474580" cy="284192"/>
          </a:xfrm>
          <a:prstGeom prst="rect">
            <a:avLst/>
          </a:prstGeom>
        </p:spPr>
      </p:pic>
    </p:spTree>
    <p:extLst>
      <p:ext uri="{BB962C8B-B14F-4D97-AF65-F5344CB8AC3E}">
        <p14:creationId xmlns:p14="http://schemas.microsoft.com/office/powerpoint/2010/main" val="67334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51" r:id="rId6"/>
  </p:sldLayoutIdLst>
  <p:txStyles>
    <p:titleStyle>
      <a:lvl1pPr algn="l" defTabSz="914400" rtl="0" eaLnBrk="1" latinLnBrk="0" hangingPunct="1">
        <a:lnSpc>
          <a:spcPct val="90000"/>
        </a:lnSpc>
        <a:spcBef>
          <a:spcPct val="0"/>
        </a:spcBef>
        <a:buNone/>
        <a:defRPr sz="1800" b="0" i="0" kern="1200">
          <a:solidFill>
            <a:srgbClr val="0D324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Poppins" pitchFamily="2" charset="77"/>
          <a:ea typeface="Lato" panose="020F0502020204030203" pitchFamily="34" charset="0"/>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emf"/><Relationship Id="rId7" Type="http://schemas.openxmlformats.org/officeDocument/2006/relationships/image" Target="../media/image5.jpeg"/><Relationship Id="rId2" Type="http://schemas.openxmlformats.org/officeDocument/2006/relationships/image" Target="../media/image8.emf"/><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E1FB-9131-BBD1-5AFB-846E3FFBBA8D}"/>
              </a:ext>
            </a:extLst>
          </p:cNvPr>
          <p:cNvSpPr>
            <a:spLocks noGrp="1"/>
          </p:cNvSpPr>
          <p:nvPr>
            <p:ph type="ctrTitle"/>
          </p:nvPr>
        </p:nvSpPr>
        <p:spPr/>
        <p:txBody>
          <a:bodyPr>
            <a:normAutofit/>
          </a:bodyPr>
          <a:lstStyle/>
          <a:p>
            <a:r>
              <a:rPr lang="nl-NL" sz="4800" b="1" dirty="0"/>
              <a:t>Verwijsloket Veluwe Gezond </a:t>
            </a:r>
            <a:br>
              <a:rPr lang="nl-NL" sz="4800" b="1" dirty="0"/>
            </a:br>
            <a:r>
              <a:rPr lang="nl-NL" sz="4800" b="1" dirty="0"/>
              <a:t>St Jansdal Harderwijk</a:t>
            </a:r>
            <a:br>
              <a:rPr lang="nl-NL" sz="4800" b="1" dirty="0"/>
            </a:br>
            <a:r>
              <a:rPr lang="nl-NL" sz="4800" b="1" dirty="0"/>
              <a:t>Noord Veluwe / Zeewolde</a:t>
            </a:r>
            <a:endParaRPr lang="en-NL" dirty="0"/>
          </a:p>
        </p:txBody>
      </p:sp>
      <p:sp>
        <p:nvSpPr>
          <p:cNvPr id="3" name="Subtitle 2">
            <a:extLst>
              <a:ext uri="{FF2B5EF4-FFF2-40B4-BE49-F238E27FC236}">
                <a16:creationId xmlns:a16="http://schemas.microsoft.com/office/drawing/2014/main" id="{237BDEEE-94C1-BBA7-2605-787A6D8CE2FD}"/>
              </a:ext>
            </a:extLst>
          </p:cNvPr>
          <p:cNvSpPr>
            <a:spLocks noGrp="1"/>
          </p:cNvSpPr>
          <p:nvPr>
            <p:ph type="subTitle" idx="1"/>
          </p:nvPr>
        </p:nvSpPr>
        <p:spPr/>
        <p:txBody>
          <a:bodyPr/>
          <a:lstStyle/>
          <a:p>
            <a:r>
              <a:rPr lang="nl-NL" dirty="0"/>
              <a:t>Resultaten na 4 maanden</a:t>
            </a:r>
            <a:endParaRPr lang="en-NL" dirty="0"/>
          </a:p>
        </p:txBody>
      </p:sp>
      <p:pic>
        <p:nvPicPr>
          <p:cNvPr id="1026" name="Picture 2" descr="GezondVeluwe is samen zorg verbeteren">
            <a:extLst>
              <a:ext uri="{FF2B5EF4-FFF2-40B4-BE49-F238E27FC236}">
                <a16:creationId xmlns:a16="http://schemas.microsoft.com/office/drawing/2014/main" id="{3AD39D5C-380E-760C-D844-152FE598F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795" y="5870576"/>
            <a:ext cx="1404429" cy="785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1A741AD-03C7-93CB-4725-2C8C7EA54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619" y="6064725"/>
            <a:ext cx="2290763" cy="4581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iekenhuis St Jansdal">
            <a:extLst>
              <a:ext uri="{FF2B5EF4-FFF2-40B4-BE49-F238E27FC236}">
                <a16:creationId xmlns:a16="http://schemas.microsoft.com/office/drawing/2014/main" id="{51D62057-4F40-4769-CA81-F9C523792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027737"/>
            <a:ext cx="25146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76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5DE02-0A54-4578-BB5D-9877DE0449B6}"/>
              </a:ext>
            </a:extLst>
          </p:cNvPr>
          <p:cNvSpPr>
            <a:spLocks noGrp="1"/>
          </p:cNvSpPr>
          <p:nvPr>
            <p:ph type="title"/>
          </p:nvPr>
        </p:nvSpPr>
        <p:spPr/>
        <p:txBody>
          <a:bodyPr/>
          <a:lstStyle/>
          <a:p>
            <a:r>
              <a:rPr lang="nl-NL" dirty="0"/>
              <a:t>Overlegstructuur project Leefstijl en Verwijsloketten</a:t>
            </a:r>
          </a:p>
        </p:txBody>
      </p:sp>
      <p:sp>
        <p:nvSpPr>
          <p:cNvPr id="3" name="Ovaal 2">
            <a:extLst>
              <a:ext uri="{FF2B5EF4-FFF2-40B4-BE49-F238E27FC236}">
                <a16:creationId xmlns:a16="http://schemas.microsoft.com/office/drawing/2014/main" id="{CADFAE33-5DC2-477F-B7ED-1C619513FCC8}"/>
              </a:ext>
            </a:extLst>
          </p:cNvPr>
          <p:cNvSpPr/>
          <p:nvPr/>
        </p:nvSpPr>
        <p:spPr>
          <a:xfrm>
            <a:off x="3967093" y="3052958"/>
            <a:ext cx="1979136" cy="122389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Verwijsloket Flevo Gezond</a:t>
            </a:r>
          </a:p>
        </p:txBody>
      </p:sp>
      <p:sp>
        <p:nvSpPr>
          <p:cNvPr id="4" name="Ovaal 3">
            <a:extLst>
              <a:ext uri="{FF2B5EF4-FFF2-40B4-BE49-F238E27FC236}">
                <a16:creationId xmlns:a16="http://schemas.microsoft.com/office/drawing/2014/main" id="{A0B719B8-8996-4273-887B-377A4EABE0F1}"/>
              </a:ext>
            </a:extLst>
          </p:cNvPr>
          <p:cNvSpPr/>
          <p:nvPr/>
        </p:nvSpPr>
        <p:spPr>
          <a:xfrm>
            <a:off x="5976405" y="3068363"/>
            <a:ext cx="1979133" cy="122389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Verwijsloket Veluwe Gezond</a:t>
            </a:r>
          </a:p>
        </p:txBody>
      </p:sp>
      <p:sp>
        <p:nvSpPr>
          <p:cNvPr id="5" name="Rechthoek 4">
            <a:extLst>
              <a:ext uri="{FF2B5EF4-FFF2-40B4-BE49-F238E27FC236}">
                <a16:creationId xmlns:a16="http://schemas.microsoft.com/office/drawing/2014/main" id="{B4913C39-D565-4B85-A779-EB030F75AA19}"/>
              </a:ext>
            </a:extLst>
          </p:cNvPr>
          <p:cNvSpPr/>
          <p:nvPr/>
        </p:nvSpPr>
        <p:spPr>
          <a:xfrm>
            <a:off x="4936586" y="1871004"/>
            <a:ext cx="165764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 Jansdal Kerngroep</a:t>
            </a:r>
          </a:p>
        </p:txBody>
      </p:sp>
      <p:cxnSp>
        <p:nvCxnSpPr>
          <p:cNvPr id="7" name="Rechte verbindingslijn 6">
            <a:extLst>
              <a:ext uri="{FF2B5EF4-FFF2-40B4-BE49-F238E27FC236}">
                <a16:creationId xmlns:a16="http://schemas.microsoft.com/office/drawing/2014/main" id="{3356CD68-58EF-4E54-8A09-E0B29C7C1B1D}"/>
              </a:ext>
            </a:extLst>
          </p:cNvPr>
          <p:cNvCxnSpPr/>
          <p:nvPr/>
        </p:nvCxnSpPr>
        <p:spPr>
          <a:xfrm>
            <a:off x="5108918" y="2813539"/>
            <a:ext cx="0" cy="28135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11BD61B7-C3A4-4C93-BF8C-0657DFC311EF}"/>
              </a:ext>
            </a:extLst>
          </p:cNvPr>
          <p:cNvCxnSpPr>
            <a:cxnSpLocks/>
          </p:cNvCxnSpPr>
          <p:nvPr/>
        </p:nvCxnSpPr>
        <p:spPr>
          <a:xfrm>
            <a:off x="6485206" y="2785404"/>
            <a:ext cx="0" cy="3094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a:extLst>
              <a:ext uri="{FF2B5EF4-FFF2-40B4-BE49-F238E27FC236}">
                <a16:creationId xmlns:a16="http://schemas.microsoft.com/office/drawing/2014/main" id="{7B16E01C-6077-401C-A585-6EDB89F5F9F7}"/>
              </a:ext>
            </a:extLst>
          </p:cNvPr>
          <p:cNvCxnSpPr>
            <a:cxnSpLocks/>
            <a:stCxn id="5" idx="3"/>
          </p:cNvCxnSpPr>
          <p:nvPr/>
        </p:nvCxnSpPr>
        <p:spPr>
          <a:xfrm>
            <a:off x="6594227" y="2328204"/>
            <a:ext cx="622499"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hthoek: afgeronde hoeken 12">
            <a:extLst>
              <a:ext uri="{FF2B5EF4-FFF2-40B4-BE49-F238E27FC236}">
                <a16:creationId xmlns:a16="http://schemas.microsoft.com/office/drawing/2014/main" id="{683DCFD3-87D6-4770-9F7E-CD5277CC28DC}"/>
              </a:ext>
            </a:extLst>
          </p:cNvPr>
          <p:cNvSpPr/>
          <p:nvPr/>
        </p:nvSpPr>
        <p:spPr>
          <a:xfrm>
            <a:off x="7216726" y="2025498"/>
            <a:ext cx="2954215" cy="501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Intene</a:t>
            </a:r>
            <a:r>
              <a:rPr lang="nl-NL" dirty="0"/>
              <a:t> klankbordgroep</a:t>
            </a:r>
          </a:p>
        </p:txBody>
      </p:sp>
      <p:cxnSp>
        <p:nvCxnSpPr>
          <p:cNvPr id="15" name="Rechte verbindingslijn 14">
            <a:extLst>
              <a:ext uri="{FF2B5EF4-FFF2-40B4-BE49-F238E27FC236}">
                <a16:creationId xmlns:a16="http://schemas.microsoft.com/office/drawing/2014/main" id="{FDBC8656-0FFE-43B9-AD97-4AE66C506BA9}"/>
              </a:ext>
            </a:extLst>
          </p:cNvPr>
          <p:cNvCxnSpPr/>
          <p:nvPr/>
        </p:nvCxnSpPr>
        <p:spPr>
          <a:xfrm>
            <a:off x="4248443" y="2294107"/>
            <a:ext cx="688143"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hthoek: afgeronde hoeken 15">
            <a:extLst>
              <a:ext uri="{FF2B5EF4-FFF2-40B4-BE49-F238E27FC236}">
                <a16:creationId xmlns:a16="http://schemas.microsoft.com/office/drawing/2014/main" id="{D0C5B7D6-B9DF-4C80-BC93-73926EAFFA5F}"/>
              </a:ext>
            </a:extLst>
          </p:cNvPr>
          <p:cNvSpPr/>
          <p:nvPr/>
        </p:nvSpPr>
        <p:spPr>
          <a:xfrm>
            <a:off x="2152064" y="2060994"/>
            <a:ext cx="2082009" cy="466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kliniekgroep</a:t>
            </a:r>
          </a:p>
        </p:txBody>
      </p:sp>
      <p:cxnSp>
        <p:nvCxnSpPr>
          <p:cNvPr id="18" name="Rechte verbindingslijn 17">
            <a:extLst>
              <a:ext uri="{FF2B5EF4-FFF2-40B4-BE49-F238E27FC236}">
                <a16:creationId xmlns:a16="http://schemas.microsoft.com/office/drawing/2014/main" id="{28647310-9A1F-49F9-B1D6-7EE35AB70CEE}"/>
              </a:ext>
            </a:extLst>
          </p:cNvPr>
          <p:cNvCxnSpPr/>
          <p:nvPr/>
        </p:nvCxnSpPr>
        <p:spPr>
          <a:xfrm flipH="1">
            <a:off x="3094892" y="3967089"/>
            <a:ext cx="1012874" cy="576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echte verbindingslijn 19">
            <a:extLst>
              <a:ext uri="{FF2B5EF4-FFF2-40B4-BE49-F238E27FC236}">
                <a16:creationId xmlns:a16="http://schemas.microsoft.com/office/drawing/2014/main" id="{A74C54F5-184C-4AB1-B429-B3FF145AC7C8}"/>
              </a:ext>
            </a:extLst>
          </p:cNvPr>
          <p:cNvCxnSpPr>
            <a:cxnSpLocks/>
            <a:stCxn id="4" idx="5"/>
          </p:cNvCxnSpPr>
          <p:nvPr/>
        </p:nvCxnSpPr>
        <p:spPr>
          <a:xfrm>
            <a:off x="7665701" y="4113018"/>
            <a:ext cx="828822" cy="501720"/>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al 20">
            <a:extLst>
              <a:ext uri="{FF2B5EF4-FFF2-40B4-BE49-F238E27FC236}">
                <a16:creationId xmlns:a16="http://schemas.microsoft.com/office/drawing/2014/main" id="{37A377DD-2022-4AA1-A6FF-6AA8706196E2}"/>
              </a:ext>
            </a:extLst>
          </p:cNvPr>
          <p:cNvSpPr/>
          <p:nvPr/>
        </p:nvSpPr>
        <p:spPr>
          <a:xfrm>
            <a:off x="8216990" y="4255477"/>
            <a:ext cx="2548457" cy="1035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Regiogroep Veluwe (</a:t>
            </a:r>
            <a:r>
              <a:rPr lang="nl-NL" dirty="0" err="1"/>
              <a:t>olv</a:t>
            </a:r>
            <a:r>
              <a:rPr lang="nl-NL" dirty="0"/>
              <a:t> </a:t>
            </a:r>
            <a:r>
              <a:rPr lang="nl-NL" dirty="0" err="1"/>
              <a:t>GezondVeluwe</a:t>
            </a:r>
            <a:r>
              <a:rPr lang="nl-NL" dirty="0"/>
              <a:t>)</a:t>
            </a:r>
          </a:p>
        </p:txBody>
      </p:sp>
      <p:sp>
        <p:nvSpPr>
          <p:cNvPr id="22" name="Ovaal 21">
            <a:extLst>
              <a:ext uri="{FF2B5EF4-FFF2-40B4-BE49-F238E27FC236}">
                <a16:creationId xmlns:a16="http://schemas.microsoft.com/office/drawing/2014/main" id="{A93EBBD9-805F-44F2-834D-8A3015499DF0}"/>
              </a:ext>
            </a:extLst>
          </p:cNvPr>
          <p:cNvSpPr/>
          <p:nvPr/>
        </p:nvSpPr>
        <p:spPr>
          <a:xfrm>
            <a:off x="1110057" y="4240875"/>
            <a:ext cx="2178267" cy="104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Regiogroep Flevoland</a:t>
            </a:r>
          </a:p>
        </p:txBody>
      </p:sp>
      <p:sp>
        <p:nvSpPr>
          <p:cNvPr id="23" name="Tekstvak 22">
            <a:extLst>
              <a:ext uri="{FF2B5EF4-FFF2-40B4-BE49-F238E27FC236}">
                <a16:creationId xmlns:a16="http://schemas.microsoft.com/office/drawing/2014/main" id="{41FC25F9-1016-4CE7-A6A8-6126519D2BD1}"/>
              </a:ext>
            </a:extLst>
          </p:cNvPr>
          <p:cNvSpPr txBox="1"/>
          <p:nvPr/>
        </p:nvSpPr>
        <p:spPr>
          <a:xfrm>
            <a:off x="8046720" y="5176090"/>
            <a:ext cx="1714508" cy="1754326"/>
          </a:xfrm>
          <a:prstGeom prst="rect">
            <a:avLst/>
          </a:prstGeom>
          <a:noFill/>
        </p:spPr>
        <p:txBody>
          <a:bodyPr wrap="none" rtlCol="0">
            <a:spAutoFit/>
          </a:bodyPr>
          <a:lstStyle/>
          <a:p>
            <a:r>
              <a:rPr lang="nl-NL" dirty="0"/>
              <a:t>7 gemeenten</a:t>
            </a:r>
          </a:p>
          <a:p>
            <a:r>
              <a:rPr lang="nl-NL" dirty="0"/>
              <a:t>Welzijn</a:t>
            </a:r>
          </a:p>
          <a:p>
            <a:r>
              <a:rPr lang="nl-NL" dirty="0"/>
              <a:t>Huisartsen</a:t>
            </a:r>
          </a:p>
          <a:p>
            <a:r>
              <a:rPr lang="nl-NL" dirty="0"/>
              <a:t>Gezond Veluwe</a:t>
            </a:r>
          </a:p>
          <a:p>
            <a:r>
              <a:rPr lang="nl-NL" dirty="0"/>
              <a:t>SJD</a:t>
            </a:r>
          </a:p>
          <a:p>
            <a:endParaRPr lang="nl-NL" dirty="0"/>
          </a:p>
        </p:txBody>
      </p:sp>
      <p:sp>
        <p:nvSpPr>
          <p:cNvPr id="24" name="Tekstvak 23">
            <a:extLst>
              <a:ext uri="{FF2B5EF4-FFF2-40B4-BE49-F238E27FC236}">
                <a16:creationId xmlns:a16="http://schemas.microsoft.com/office/drawing/2014/main" id="{3305EF95-AA5B-4BA7-B21D-5A647A20A6C1}"/>
              </a:ext>
            </a:extLst>
          </p:cNvPr>
          <p:cNvSpPr txBox="1"/>
          <p:nvPr/>
        </p:nvSpPr>
        <p:spPr>
          <a:xfrm>
            <a:off x="2990859" y="5065976"/>
            <a:ext cx="1301831" cy="1754326"/>
          </a:xfrm>
          <a:prstGeom prst="rect">
            <a:avLst/>
          </a:prstGeom>
          <a:noFill/>
        </p:spPr>
        <p:txBody>
          <a:bodyPr wrap="none" rtlCol="0">
            <a:spAutoFit/>
          </a:bodyPr>
          <a:lstStyle/>
          <a:p>
            <a:r>
              <a:rPr lang="nl-NL" dirty="0"/>
              <a:t>1 gemeente</a:t>
            </a:r>
          </a:p>
          <a:p>
            <a:r>
              <a:rPr lang="nl-NL" dirty="0"/>
              <a:t>Welzijn</a:t>
            </a:r>
          </a:p>
          <a:p>
            <a:r>
              <a:rPr lang="nl-NL" dirty="0"/>
              <a:t>MDF</a:t>
            </a:r>
          </a:p>
          <a:p>
            <a:r>
              <a:rPr lang="nl-NL" dirty="0"/>
              <a:t>GGD </a:t>
            </a:r>
          </a:p>
          <a:p>
            <a:r>
              <a:rPr lang="nl-NL" dirty="0"/>
              <a:t>Huisartsen</a:t>
            </a:r>
          </a:p>
          <a:p>
            <a:r>
              <a:rPr lang="nl-NL" dirty="0"/>
              <a:t>SJD</a:t>
            </a:r>
          </a:p>
        </p:txBody>
      </p:sp>
      <p:sp>
        <p:nvSpPr>
          <p:cNvPr id="25" name="Rechthoek: afgeronde hoeken 24">
            <a:extLst>
              <a:ext uri="{FF2B5EF4-FFF2-40B4-BE49-F238E27FC236}">
                <a16:creationId xmlns:a16="http://schemas.microsoft.com/office/drawing/2014/main" id="{132E86DD-5B1A-43EF-8CD5-593141F1ABA8}"/>
              </a:ext>
            </a:extLst>
          </p:cNvPr>
          <p:cNvSpPr/>
          <p:nvPr/>
        </p:nvSpPr>
        <p:spPr>
          <a:xfrm>
            <a:off x="4462959" y="4600135"/>
            <a:ext cx="1312837" cy="690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subgroep</a:t>
            </a:r>
          </a:p>
        </p:txBody>
      </p:sp>
      <p:sp>
        <p:nvSpPr>
          <p:cNvPr id="26" name="Rechthoek: afgeronde hoeken 25">
            <a:extLst>
              <a:ext uri="{FF2B5EF4-FFF2-40B4-BE49-F238E27FC236}">
                <a16:creationId xmlns:a16="http://schemas.microsoft.com/office/drawing/2014/main" id="{521EB62B-34D2-4356-8D3E-DF84BE7F086D}"/>
              </a:ext>
            </a:extLst>
          </p:cNvPr>
          <p:cNvSpPr/>
          <p:nvPr/>
        </p:nvSpPr>
        <p:spPr>
          <a:xfrm>
            <a:off x="6324438" y="4601741"/>
            <a:ext cx="1312836" cy="683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subgroep</a:t>
            </a:r>
          </a:p>
        </p:txBody>
      </p:sp>
      <p:cxnSp>
        <p:nvCxnSpPr>
          <p:cNvPr id="28" name="Rechte verbindingslijn 27">
            <a:extLst>
              <a:ext uri="{FF2B5EF4-FFF2-40B4-BE49-F238E27FC236}">
                <a16:creationId xmlns:a16="http://schemas.microsoft.com/office/drawing/2014/main" id="{1CBB005B-1865-4D26-8723-106E8FAB91AC}"/>
              </a:ext>
            </a:extLst>
          </p:cNvPr>
          <p:cNvCxnSpPr/>
          <p:nvPr/>
        </p:nvCxnSpPr>
        <p:spPr>
          <a:xfrm>
            <a:off x="5108918" y="4376125"/>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Rechte verbindingslijn 29">
            <a:extLst>
              <a:ext uri="{FF2B5EF4-FFF2-40B4-BE49-F238E27FC236}">
                <a16:creationId xmlns:a16="http://schemas.microsoft.com/office/drawing/2014/main" id="{ED611543-B537-4884-ADFD-F1E41CCD592E}"/>
              </a:ext>
            </a:extLst>
          </p:cNvPr>
          <p:cNvCxnSpPr>
            <a:cxnSpLocks/>
          </p:cNvCxnSpPr>
          <p:nvPr/>
        </p:nvCxnSpPr>
        <p:spPr>
          <a:xfrm>
            <a:off x="4726745" y="4255477"/>
            <a:ext cx="1" cy="288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Rechte verbindingslijn 34">
            <a:extLst>
              <a:ext uri="{FF2B5EF4-FFF2-40B4-BE49-F238E27FC236}">
                <a16:creationId xmlns:a16="http://schemas.microsoft.com/office/drawing/2014/main" id="{28AD1C90-936D-40D1-B50D-04F0A2E8AC34}"/>
              </a:ext>
            </a:extLst>
          </p:cNvPr>
          <p:cNvCxnSpPr/>
          <p:nvPr/>
        </p:nvCxnSpPr>
        <p:spPr>
          <a:xfrm>
            <a:off x="6594227" y="4292253"/>
            <a:ext cx="0" cy="279747"/>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hthoek: afgeronde hoeken 35">
            <a:extLst>
              <a:ext uri="{FF2B5EF4-FFF2-40B4-BE49-F238E27FC236}">
                <a16:creationId xmlns:a16="http://schemas.microsoft.com/office/drawing/2014/main" id="{8883969C-9A5D-46A8-8A88-7E58703E5DD5}"/>
              </a:ext>
            </a:extLst>
          </p:cNvPr>
          <p:cNvSpPr/>
          <p:nvPr/>
        </p:nvSpPr>
        <p:spPr>
          <a:xfrm>
            <a:off x="1747515" y="913044"/>
            <a:ext cx="2996409" cy="324091"/>
          </a:xfrm>
          <a:prstGeom prst="roundRect">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COALITIE Leefstijl in de Zorg</a:t>
            </a:r>
          </a:p>
        </p:txBody>
      </p:sp>
      <p:sp>
        <p:nvSpPr>
          <p:cNvPr id="37" name="Rechthoek: afgeronde hoeken 36">
            <a:extLst>
              <a:ext uri="{FF2B5EF4-FFF2-40B4-BE49-F238E27FC236}">
                <a16:creationId xmlns:a16="http://schemas.microsoft.com/office/drawing/2014/main" id="{AF89E4E9-1747-4E21-9C57-CCA1A12C1B71}"/>
              </a:ext>
            </a:extLst>
          </p:cNvPr>
          <p:cNvSpPr/>
          <p:nvPr/>
        </p:nvSpPr>
        <p:spPr>
          <a:xfrm>
            <a:off x="7126577" y="939542"/>
            <a:ext cx="2996409" cy="324091"/>
          </a:xfrm>
          <a:prstGeom prst="roundRect">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Arts en Leefstijl</a:t>
            </a:r>
          </a:p>
        </p:txBody>
      </p:sp>
      <p:pic>
        <p:nvPicPr>
          <p:cNvPr id="8" name="Picture 2" descr="GezondVeluwe is samen zorg verbeteren">
            <a:extLst>
              <a:ext uri="{FF2B5EF4-FFF2-40B4-BE49-F238E27FC236}">
                <a16:creationId xmlns:a16="http://schemas.microsoft.com/office/drawing/2014/main" id="{BAC6C838-3BF4-1BD4-21B4-4411BD38F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1A70FF6-E9C4-46DF-E1C6-1B1DC2422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Ziekenhuis St Jansdal">
            <a:extLst>
              <a:ext uri="{FF2B5EF4-FFF2-40B4-BE49-F238E27FC236}">
                <a16:creationId xmlns:a16="http://schemas.microsoft.com/office/drawing/2014/main" id="{76082DBF-5333-9764-3D7F-B99BEFC6B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FF9EDC1F-C4FE-4748-817A-65DDE6398BAA}"/>
              </a:ext>
            </a:extLst>
          </p:cNvPr>
          <p:cNvSpPr/>
          <p:nvPr/>
        </p:nvSpPr>
        <p:spPr>
          <a:xfrm>
            <a:off x="5026647" y="750175"/>
            <a:ext cx="1815665" cy="628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Regionale verwijsloketten</a:t>
            </a:r>
          </a:p>
        </p:txBody>
      </p:sp>
      <p:cxnSp>
        <p:nvCxnSpPr>
          <p:cNvPr id="38" name="Rechte verbindingslijn met pijl 37">
            <a:extLst>
              <a:ext uri="{FF2B5EF4-FFF2-40B4-BE49-F238E27FC236}">
                <a16:creationId xmlns:a16="http://schemas.microsoft.com/office/drawing/2014/main" id="{207A94B7-DCDB-4B21-B9B0-2848303DA040}"/>
              </a:ext>
            </a:extLst>
          </p:cNvPr>
          <p:cNvCxnSpPr>
            <a:endCxn id="5" idx="0"/>
          </p:cNvCxnSpPr>
          <p:nvPr/>
        </p:nvCxnSpPr>
        <p:spPr>
          <a:xfrm flipH="1">
            <a:off x="5765407" y="1396217"/>
            <a:ext cx="10389" cy="4747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C4CCD6EF-242D-4F30-A831-5755A1F3BE91}"/>
              </a:ext>
            </a:extLst>
          </p:cNvPr>
          <p:cNvCxnSpPr/>
          <p:nvPr/>
        </p:nvCxnSpPr>
        <p:spPr>
          <a:xfrm>
            <a:off x="4533499" y="1263633"/>
            <a:ext cx="493148" cy="6073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4D9CDB99-96B2-4573-BFF7-5C4703DC7148}"/>
              </a:ext>
            </a:extLst>
          </p:cNvPr>
          <p:cNvCxnSpPr/>
          <p:nvPr/>
        </p:nvCxnSpPr>
        <p:spPr>
          <a:xfrm flipH="1">
            <a:off x="6485206" y="1263633"/>
            <a:ext cx="731520" cy="6073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71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0788E04-32D3-82E9-4367-67BC8FE6D5C7}"/>
              </a:ext>
            </a:extLst>
          </p:cNvPr>
          <p:cNvPicPr>
            <a:picLocks noChangeAspect="1"/>
          </p:cNvPicPr>
          <p:nvPr/>
        </p:nvPicPr>
        <p:blipFill>
          <a:blip r:embed="rId2"/>
          <a:stretch>
            <a:fillRect/>
          </a:stretch>
        </p:blipFill>
        <p:spPr>
          <a:xfrm>
            <a:off x="818" y="1871281"/>
            <a:ext cx="11917680" cy="2655570"/>
          </a:xfrm>
          <a:prstGeom prst="rect">
            <a:avLst/>
          </a:prstGeom>
        </p:spPr>
      </p:pic>
      <p:sp>
        <p:nvSpPr>
          <p:cNvPr id="8" name="Title 1">
            <a:extLst>
              <a:ext uri="{FF2B5EF4-FFF2-40B4-BE49-F238E27FC236}">
                <a16:creationId xmlns:a16="http://schemas.microsoft.com/office/drawing/2014/main" id="{1A647EED-EFDD-3620-AA23-EC24B4F9B460}"/>
              </a:ext>
            </a:extLst>
          </p:cNvPr>
          <p:cNvSpPr>
            <a:spLocks noGrp="1"/>
          </p:cNvSpPr>
          <p:nvPr>
            <p:ph type="title"/>
          </p:nvPr>
        </p:nvSpPr>
        <p:spPr>
          <a:xfrm>
            <a:off x="360000" y="0"/>
            <a:ext cx="11472000" cy="646042"/>
          </a:xfrm>
        </p:spPr>
        <p:txBody>
          <a:bodyPr/>
          <a:lstStyle/>
          <a:p>
            <a:r>
              <a:rPr lang="nl-NL" dirty="0"/>
              <a:t>Verwijsloket Veluwe Gezond – Noordwest Veluwe en Zeewolde</a:t>
            </a:r>
            <a:endParaRPr lang="en-NL" dirty="0"/>
          </a:p>
        </p:txBody>
      </p:sp>
      <p:sp>
        <p:nvSpPr>
          <p:cNvPr id="13" name="Title 1">
            <a:extLst>
              <a:ext uri="{FF2B5EF4-FFF2-40B4-BE49-F238E27FC236}">
                <a16:creationId xmlns:a16="http://schemas.microsoft.com/office/drawing/2014/main" id="{A7DD4081-096E-9A80-8156-6F6DA4F6CA92}"/>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1: </a:t>
            </a:r>
            <a:r>
              <a:rPr lang="nl-NL" sz="2800" dirty="0"/>
              <a:t>Doel van het project</a:t>
            </a:r>
            <a:endParaRPr lang="en-NL" sz="2800" dirty="0"/>
          </a:p>
        </p:txBody>
      </p:sp>
      <p:sp>
        <p:nvSpPr>
          <p:cNvPr id="15" name="Content Placeholder 2">
            <a:extLst>
              <a:ext uri="{FF2B5EF4-FFF2-40B4-BE49-F238E27FC236}">
                <a16:creationId xmlns:a16="http://schemas.microsoft.com/office/drawing/2014/main" id="{941F7E78-E023-99CE-2C6D-6A6CA6347FF0}"/>
              </a:ext>
            </a:extLst>
          </p:cNvPr>
          <p:cNvSpPr txBox="1">
            <a:spLocks/>
          </p:cNvSpPr>
          <p:nvPr/>
        </p:nvSpPr>
        <p:spPr>
          <a:xfrm>
            <a:off x="359997" y="1364566"/>
            <a:ext cx="6622615" cy="1771501"/>
          </a:xfrm>
          <a:prstGeom prst="rect">
            <a:avLst/>
          </a:prstGeom>
          <a:noFill/>
        </p:spPr>
        <p:txBody>
          <a:bodyPr vert="horz" lIns="0" tIns="0" rIns="0" bIns="0" numCol="1" spcCol="36000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900" dirty="0">
                <a:latin typeface="Calibri" panose="020F0502020204030204" pitchFamily="34" charset="0"/>
                <a:cs typeface="Calibri" panose="020F0502020204030204" pitchFamily="34" charset="0"/>
              </a:rPr>
              <a:t>Het verwijsloketloket ontzorgt zorgverleners in het ziekenhuis door patiënten, die één of meerdere problemen ervaren op een levensgebied (en die invloed hebben op gezondheid), warm te verwijzen naar passend aanbod in de regio. Het uitgangspunt is altijd: mensen werken aan hun leefstijl thuis wanneer dat kan, ondersteund door het sociaal domein wanneer nodig of binnen de (para)medische zorg wanneer de situatie daarom vraagt. Het verwijsloket fungeert dus als verbindende schakel tussen ziekenhuiszorg en de eerste en nulde lijn.</a:t>
            </a:r>
          </a:p>
        </p:txBody>
      </p:sp>
      <p:sp>
        <p:nvSpPr>
          <p:cNvPr id="21" name="Oval 20">
            <a:extLst>
              <a:ext uri="{FF2B5EF4-FFF2-40B4-BE49-F238E27FC236}">
                <a16:creationId xmlns:a16="http://schemas.microsoft.com/office/drawing/2014/main" id="{B14F0D5F-F776-2D8B-C25F-FF871011AC4E}"/>
              </a:ext>
            </a:extLst>
          </p:cNvPr>
          <p:cNvSpPr/>
          <p:nvPr/>
        </p:nvSpPr>
        <p:spPr>
          <a:xfrm>
            <a:off x="1344062" y="3136068"/>
            <a:ext cx="125999" cy="125999"/>
          </a:xfrm>
          <a:prstGeom prst="ellipse">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5" name="Straight Connector 24">
            <a:extLst>
              <a:ext uri="{FF2B5EF4-FFF2-40B4-BE49-F238E27FC236}">
                <a16:creationId xmlns:a16="http://schemas.microsoft.com/office/drawing/2014/main" id="{BEDDD11E-1235-0C72-6433-74C63036A00F}"/>
              </a:ext>
            </a:extLst>
          </p:cNvPr>
          <p:cNvCxnSpPr>
            <a:cxnSpLocks/>
          </p:cNvCxnSpPr>
          <p:nvPr/>
        </p:nvCxnSpPr>
        <p:spPr>
          <a:xfrm>
            <a:off x="1407061" y="3262067"/>
            <a:ext cx="0" cy="545873"/>
          </a:xfrm>
          <a:prstGeom prst="line">
            <a:avLst/>
          </a:prstGeom>
          <a:ln>
            <a:solidFill>
              <a:srgbClr val="838988"/>
            </a:solidFill>
            <a:prstDash val="dash"/>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4AD45DC8-0B29-1C82-D5A3-818F04D23B40}"/>
              </a:ext>
            </a:extLst>
          </p:cNvPr>
          <p:cNvSpPr/>
          <p:nvPr/>
        </p:nvSpPr>
        <p:spPr>
          <a:xfrm>
            <a:off x="687325" y="3378656"/>
            <a:ext cx="1452424" cy="360000"/>
          </a:xfrm>
          <a:prstGeom prst="roundRect">
            <a:avLst/>
          </a:prstGeom>
          <a:solidFill>
            <a:srgbClr val="8389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verkenning</a:t>
            </a:r>
            <a:endParaRPr lang="en-NL" dirty="0"/>
          </a:p>
        </p:txBody>
      </p:sp>
      <p:sp>
        <p:nvSpPr>
          <p:cNvPr id="18" name="Content Placeholder 2">
            <a:extLst>
              <a:ext uri="{FF2B5EF4-FFF2-40B4-BE49-F238E27FC236}">
                <a16:creationId xmlns:a16="http://schemas.microsoft.com/office/drawing/2014/main" id="{7B506D6F-EE82-E839-FB71-C6D0A40D881D}"/>
              </a:ext>
            </a:extLst>
          </p:cNvPr>
          <p:cNvSpPr txBox="1">
            <a:spLocks/>
          </p:cNvSpPr>
          <p:nvPr/>
        </p:nvSpPr>
        <p:spPr>
          <a:xfrm>
            <a:off x="359998" y="3807940"/>
            <a:ext cx="2094128" cy="2209801"/>
          </a:xfrm>
          <a:prstGeom prst="rect">
            <a:avLst/>
          </a:prstGeom>
          <a:solidFill>
            <a:schemeClr val="bg1"/>
          </a:solid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Calibri" panose="020F0502020204030204" pitchFamily="34" charset="0"/>
                <a:cs typeface="Calibri" panose="020F0502020204030204" pitchFamily="34" charset="0"/>
              </a:rPr>
              <a:t>Via procesmatige benadering is dit project januari ‘24 gestart. In 1</a:t>
            </a:r>
            <a:r>
              <a:rPr lang="nl-NL" sz="1400" baseline="30000" dirty="0">
                <a:latin typeface="Calibri" panose="020F0502020204030204" pitchFamily="34" charset="0"/>
                <a:cs typeface="Calibri" panose="020F0502020204030204" pitchFamily="34" charset="0"/>
              </a:rPr>
              <a:t>e</a:t>
            </a:r>
            <a:r>
              <a:rPr lang="nl-NL" sz="1400" dirty="0">
                <a:latin typeface="Calibri" panose="020F0502020204030204" pitchFamily="34" charset="0"/>
                <a:cs typeface="Calibri" panose="020F0502020204030204" pitchFamily="34" charset="0"/>
              </a:rPr>
              <a:t> fase nadenken wat we willen bereiken en wie daarvoor nodig zijn; dus naast medische invalshoek ook nadrukkelijk de sociale invalshoek meenemen. Het geheel gevat in een projectplan.</a:t>
            </a:r>
            <a:endParaRPr lang="en-NL" sz="1400" dirty="0">
              <a:latin typeface="Calibri" panose="020F0502020204030204" pitchFamily="34" charset="0"/>
              <a:cs typeface="Calibri" panose="020F0502020204030204" pitchFamily="34" charset="0"/>
            </a:endParaRPr>
          </a:p>
        </p:txBody>
      </p:sp>
      <p:sp>
        <p:nvSpPr>
          <p:cNvPr id="38" name="Oval 37">
            <a:extLst>
              <a:ext uri="{FF2B5EF4-FFF2-40B4-BE49-F238E27FC236}">
                <a16:creationId xmlns:a16="http://schemas.microsoft.com/office/drawing/2014/main" id="{83AE72F1-7F54-C375-E05E-6004135DAFE8}"/>
              </a:ext>
            </a:extLst>
          </p:cNvPr>
          <p:cNvSpPr/>
          <p:nvPr/>
        </p:nvSpPr>
        <p:spPr>
          <a:xfrm>
            <a:off x="3795162" y="3136068"/>
            <a:ext cx="125999" cy="125999"/>
          </a:xfrm>
          <a:prstGeom prst="ellipse">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9" name="Straight Connector 38">
            <a:extLst>
              <a:ext uri="{FF2B5EF4-FFF2-40B4-BE49-F238E27FC236}">
                <a16:creationId xmlns:a16="http://schemas.microsoft.com/office/drawing/2014/main" id="{F1C4D86E-C55B-79E6-B769-B0DB34945297}"/>
              </a:ext>
            </a:extLst>
          </p:cNvPr>
          <p:cNvCxnSpPr>
            <a:cxnSpLocks/>
          </p:cNvCxnSpPr>
          <p:nvPr/>
        </p:nvCxnSpPr>
        <p:spPr>
          <a:xfrm>
            <a:off x="3858161" y="3262067"/>
            <a:ext cx="0" cy="545873"/>
          </a:xfrm>
          <a:prstGeom prst="line">
            <a:avLst/>
          </a:prstGeom>
          <a:ln>
            <a:solidFill>
              <a:srgbClr val="0085FF"/>
            </a:solidFill>
            <a:prstDash val="dash"/>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7E5B9F28-E480-CF7F-66F4-234996F59B15}"/>
              </a:ext>
            </a:extLst>
          </p:cNvPr>
          <p:cNvSpPr/>
          <p:nvPr/>
        </p:nvSpPr>
        <p:spPr>
          <a:xfrm>
            <a:off x="3212490" y="3262068"/>
            <a:ext cx="1162574" cy="819864"/>
          </a:xfrm>
          <a:prstGeom prst="roundRect">
            <a:avLst/>
          </a:prstGeom>
          <a:solidFill>
            <a:srgbClr val="008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analyse</a:t>
            </a:r>
            <a:endParaRPr lang="en-NL" dirty="0"/>
          </a:p>
        </p:txBody>
      </p:sp>
      <p:sp>
        <p:nvSpPr>
          <p:cNvPr id="41" name="Oval 40">
            <a:extLst>
              <a:ext uri="{FF2B5EF4-FFF2-40B4-BE49-F238E27FC236}">
                <a16:creationId xmlns:a16="http://schemas.microsoft.com/office/drawing/2014/main" id="{86BB5E21-A02F-808E-A60A-0085867F0356}"/>
              </a:ext>
            </a:extLst>
          </p:cNvPr>
          <p:cNvSpPr/>
          <p:nvPr/>
        </p:nvSpPr>
        <p:spPr>
          <a:xfrm>
            <a:off x="6246262" y="3136068"/>
            <a:ext cx="125999" cy="125999"/>
          </a:xfrm>
          <a:prstGeom prst="ellipse">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2" name="Straight Connector 41">
            <a:extLst>
              <a:ext uri="{FF2B5EF4-FFF2-40B4-BE49-F238E27FC236}">
                <a16:creationId xmlns:a16="http://schemas.microsoft.com/office/drawing/2014/main" id="{189FCD45-1F54-9648-C2C2-106DE11C8D50}"/>
              </a:ext>
            </a:extLst>
          </p:cNvPr>
          <p:cNvCxnSpPr>
            <a:cxnSpLocks/>
          </p:cNvCxnSpPr>
          <p:nvPr/>
        </p:nvCxnSpPr>
        <p:spPr>
          <a:xfrm>
            <a:off x="6309261" y="3262067"/>
            <a:ext cx="0" cy="545873"/>
          </a:xfrm>
          <a:prstGeom prst="line">
            <a:avLst/>
          </a:prstGeom>
          <a:ln>
            <a:solidFill>
              <a:srgbClr val="20CC78"/>
            </a:solidFill>
            <a:prstDash val="dash"/>
          </a:ln>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FC2CFBAF-869D-3C88-D5C8-ED9C270A35A6}"/>
              </a:ext>
            </a:extLst>
          </p:cNvPr>
          <p:cNvSpPr/>
          <p:nvPr/>
        </p:nvSpPr>
        <p:spPr>
          <a:xfrm>
            <a:off x="5321162" y="3262067"/>
            <a:ext cx="1661450" cy="819865"/>
          </a:xfrm>
          <a:prstGeom prst="roundRect">
            <a:avLst/>
          </a:prstGeom>
          <a:solidFill>
            <a:srgbClr val="20CC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BOUW</a:t>
            </a:r>
            <a:endParaRPr lang="en-NL" dirty="0"/>
          </a:p>
        </p:txBody>
      </p:sp>
      <p:sp>
        <p:nvSpPr>
          <p:cNvPr id="44" name="Oval 43">
            <a:extLst>
              <a:ext uri="{FF2B5EF4-FFF2-40B4-BE49-F238E27FC236}">
                <a16:creationId xmlns:a16="http://schemas.microsoft.com/office/drawing/2014/main" id="{1894BF36-ABAF-E1AB-537E-8086B05C4CC3}"/>
              </a:ext>
            </a:extLst>
          </p:cNvPr>
          <p:cNvSpPr/>
          <p:nvPr/>
        </p:nvSpPr>
        <p:spPr>
          <a:xfrm>
            <a:off x="8684662" y="3136068"/>
            <a:ext cx="125999" cy="125999"/>
          </a:xfrm>
          <a:prstGeom prst="ellipse">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5" name="Straight Connector 44">
            <a:extLst>
              <a:ext uri="{FF2B5EF4-FFF2-40B4-BE49-F238E27FC236}">
                <a16:creationId xmlns:a16="http://schemas.microsoft.com/office/drawing/2014/main" id="{EB4CE132-2BE5-2AD3-7DDB-B015B1046337}"/>
              </a:ext>
            </a:extLst>
          </p:cNvPr>
          <p:cNvCxnSpPr>
            <a:cxnSpLocks/>
          </p:cNvCxnSpPr>
          <p:nvPr/>
        </p:nvCxnSpPr>
        <p:spPr>
          <a:xfrm>
            <a:off x="8747661" y="3262067"/>
            <a:ext cx="0" cy="545873"/>
          </a:xfrm>
          <a:prstGeom prst="line">
            <a:avLst/>
          </a:prstGeom>
          <a:ln>
            <a:solidFill>
              <a:srgbClr val="FFB22B"/>
            </a:solidFill>
            <a:prstDash val="dash"/>
          </a:ln>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934E939C-CF38-8F16-56C3-305F1BF5C1A4}"/>
              </a:ext>
            </a:extLst>
          </p:cNvPr>
          <p:cNvSpPr/>
          <p:nvPr/>
        </p:nvSpPr>
        <p:spPr>
          <a:xfrm>
            <a:off x="7907712" y="3136068"/>
            <a:ext cx="1199949" cy="945864"/>
          </a:xfrm>
          <a:prstGeom prst="roundRect">
            <a:avLst/>
          </a:prstGeom>
          <a:solidFill>
            <a:srgbClr val="FFB2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realisatie</a:t>
            </a:r>
            <a:endParaRPr lang="en-NL" dirty="0"/>
          </a:p>
        </p:txBody>
      </p:sp>
      <p:sp>
        <p:nvSpPr>
          <p:cNvPr id="17" name="Content Placeholder 2">
            <a:extLst>
              <a:ext uri="{FF2B5EF4-FFF2-40B4-BE49-F238E27FC236}">
                <a16:creationId xmlns:a16="http://schemas.microsoft.com/office/drawing/2014/main" id="{42F12C92-1417-CF51-4E18-6187A7311A8A}"/>
              </a:ext>
            </a:extLst>
          </p:cNvPr>
          <p:cNvSpPr txBox="1">
            <a:spLocks/>
          </p:cNvSpPr>
          <p:nvPr/>
        </p:nvSpPr>
        <p:spPr>
          <a:xfrm>
            <a:off x="2810089" y="3807940"/>
            <a:ext cx="2094128" cy="2209801"/>
          </a:xfrm>
          <a:prstGeom prst="rect">
            <a:avLst/>
          </a:prstGeom>
          <a:solidFill>
            <a:schemeClr val="bg1"/>
          </a:solid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Calibri" panose="020F0502020204030204" pitchFamily="34" charset="0"/>
                <a:cs typeface="Calibri" panose="020F0502020204030204" pitchFamily="34" charset="0"/>
              </a:rPr>
              <a:t>In eerste periode aftasten op welke wijze het sociaal en medisch domein gezamenlijk aan dit doel zouden kunnen werken. Enige vrees in sociaal domein was dat ze veel meer aanbod gaan krijgen dan ze aankunnen; toch besluiten we samen verder het plan in te vullen.</a:t>
            </a:r>
            <a:endParaRPr lang="en-NL" sz="1400" dirty="0">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207DA239-BA09-2EEE-C839-D0CA5E7CFCCF}"/>
              </a:ext>
            </a:extLst>
          </p:cNvPr>
          <p:cNvSpPr txBox="1">
            <a:spLocks/>
          </p:cNvSpPr>
          <p:nvPr/>
        </p:nvSpPr>
        <p:spPr>
          <a:xfrm>
            <a:off x="5199198" y="3807940"/>
            <a:ext cx="2094128" cy="2209801"/>
          </a:xfrm>
          <a:prstGeom prst="rect">
            <a:avLst/>
          </a:prstGeom>
          <a:solidFill>
            <a:schemeClr val="bg1"/>
          </a:solid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Calibri" panose="020F0502020204030204" pitchFamily="34" charset="0"/>
                <a:cs typeface="Calibri" panose="020F0502020204030204" pitchFamily="34" charset="0"/>
              </a:rPr>
              <a:t>Toen door gesprekken met medisch specialisten duidelijk werd wat men allemaal tegenkwam in het ziekenhuis was men ook eens dat een loket in het ziekenhuis een goede zaak zou zijn mits met inzet van sociaal werkers. IZA perikelen zorgden vervolgens voor vertraging </a:t>
            </a:r>
            <a:endParaRPr lang="en-NL" sz="1400" dirty="0">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143CA799-8E14-E4F8-BFCA-DC3D12A2B707}"/>
              </a:ext>
            </a:extLst>
          </p:cNvPr>
          <p:cNvSpPr txBox="1">
            <a:spLocks/>
          </p:cNvSpPr>
          <p:nvPr/>
        </p:nvSpPr>
        <p:spPr>
          <a:xfrm>
            <a:off x="7710271" y="3807940"/>
            <a:ext cx="2221519" cy="2209801"/>
          </a:xfrm>
          <a:prstGeom prst="rect">
            <a:avLst/>
          </a:prstGeom>
          <a:solidFill>
            <a:schemeClr val="bg1"/>
          </a:solid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Calibri" panose="020F0502020204030204" pitchFamily="34" charset="0"/>
                <a:cs typeface="Calibri" panose="020F0502020204030204" pitchFamily="34" charset="0"/>
              </a:rPr>
              <a:t>Met 7 gemeenten overeenstemming bereiken over gezamenlijke inzet van hun welzijns-medewerkers in het Verwijsloket was geen sinecure. Dat dit uiteindelijk gelukt is en door de gemeenten zelf bekostigd wordt is een groot compliment voor deelnemende partijen. We geloven in deze opzet!</a:t>
            </a:r>
            <a:endParaRPr lang="en-NL" sz="1400" dirty="0">
              <a:latin typeface="Calibri" panose="020F0502020204030204" pitchFamily="34" charset="0"/>
              <a:cs typeface="Calibri" panose="020F0502020204030204" pitchFamily="34" charset="0"/>
            </a:endParaRPr>
          </a:p>
        </p:txBody>
      </p:sp>
      <p:pic>
        <p:nvPicPr>
          <p:cNvPr id="2" name="Picture 2" descr="GezondVeluwe is samen zorg verbeteren">
            <a:extLst>
              <a:ext uri="{FF2B5EF4-FFF2-40B4-BE49-F238E27FC236}">
                <a16:creationId xmlns:a16="http://schemas.microsoft.com/office/drawing/2014/main" id="{3FA98A90-AB21-FA52-5441-FFE6A82DD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BC12B65-82F7-AA0F-8109-FEDF92AAF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Ziekenhuis St Jansdal">
            <a:extLst>
              <a:ext uri="{FF2B5EF4-FFF2-40B4-BE49-F238E27FC236}">
                <a16:creationId xmlns:a16="http://schemas.microsoft.com/office/drawing/2014/main" id="{66139708-7E35-BD39-85DE-725F87292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5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D36-174C-D18D-BCAB-8F6BD0797FA7}"/>
              </a:ext>
            </a:extLst>
          </p:cNvPr>
          <p:cNvSpPr>
            <a:spLocks noGrp="1"/>
          </p:cNvSpPr>
          <p:nvPr>
            <p:ph type="title"/>
          </p:nvPr>
        </p:nvSpPr>
        <p:spPr/>
        <p:txBody>
          <a:bodyPr/>
          <a:lstStyle/>
          <a:p>
            <a:r>
              <a:rPr lang="nl-NL" dirty="0"/>
              <a:t>Verwijsloket Veluwe Gezond – Noordwest Veluwe en Zeewolde</a:t>
            </a:r>
            <a:endParaRPr lang="en-NL" dirty="0"/>
          </a:p>
        </p:txBody>
      </p:sp>
      <p:sp>
        <p:nvSpPr>
          <p:cNvPr id="7" name="Title 1">
            <a:extLst>
              <a:ext uri="{FF2B5EF4-FFF2-40B4-BE49-F238E27FC236}">
                <a16:creationId xmlns:a16="http://schemas.microsoft.com/office/drawing/2014/main" id="{9D76B350-1DAF-86CC-EED2-BF02B6C82A86}"/>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2: </a:t>
            </a:r>
            <a:r>
              <a:rPr lang="nl-NL" sz="2800" dirty="0"/>
              <a:t>Wat is er veranderd in de zorg?</a:t>
            </a:r>
            <a:endParaRPr lang="en-NL" sz="2800" dirty="0"/>
          </a:p>
        </p:txBody>
      </p:sp>
      <p:sp>
        <p:nvSpPr>
          <p:cNvPr id="10" name="Content Placeholder 2">
            <a:extLst>
              <a:ext uri="{FF2B5EF4-FFF2-40B4-BE49-F238E27FC236}">
                <a16:creationId xmlns:a16="http://schemas.microsoft.com/office/drawing/2014/main" id="{D20DFA58-C249-7D9E-80BE-93CFD0262983}"/>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Cliëntenraad: hou de verwachtingen realistisch; om echt leefstijlaspecten te veranderen is echt intensieve begeleiding nodig</a:t>
            </a:r>
            <a:endParaRPr lang="en-NL"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13D5EA46-E052-0088-C4CF-700EC3FF6E89}"/>
              </a:ext>
            </a:extLst>
          </p:cNvPr>
          <p:cNvSpPr txBox="1">
            <a:spLocks/>
          </p:cNvSpPr>
          <p:nvPr/>
        </p:nvSpPr>
        <p:spPr>
          <a:xfrm>
            <a:off x="359998" y="1825627"/>
            <a:ext cx="2340000" cy="432000"/>
          </a:xfrm>
          <a:prstGeom prst="rect">
            <a:avLst/>
          </a:prstGeom>
          <a:solidFill>
            <a:srgbClr val="FFB22B"/>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Vóór het project</a:t>
            </a:r>
          </a:p>
        </p:txBody>
      </p:sp>
      <p:sp>
        <p:nvSpPr>
          <p:cNvPr id="28" name="Content Placeholder 2">
            <a:extLst>
              <a:ext uri="{FF2B5EF4-FFF2-40B4-BE49-F238E27FC236}">
                <a16:creationId xmlns:a16="http://schemas.microsoft.com/office/drawing/2014/main" id="{FB11F838-965D-DA39-DFE2-7F56C5B3E48C}"/>
              </a:ext>
            </a:extLst>
          </p:cNvPr>
          <p:cNvSpPr txBox="1">
            <a:spLocks/>
          </p:cNvSpPr>
          <p:nvPr/>
        </p:nvSpPr>
        <p:spPr>
          <a:xfrm>
            <a:off x="359998" y="2257200"/>
            <a:ext cx="2340000" cy="1620000"/>
          </a:xfrm>
          <a:prstGeom prst="rect">
            <a:avLst/>
          </a:prstGeom>
          <a:solidFill>
            <a:schemeClr val="bg1"/>
          </a:solidFill>
        </p:spPr>
        <p:txBody>
          <a:bodyPr vert="horz" lIns="180000" tIns="180000" rIns="180000" bIns="180000" numCol="1" spcCol="36000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Calibri" panose="020F0502020204030204" pitchFamily="34" charset="0"/>
                <a:cs typeface="Calibri" panose="020F0502020204030204" pitchFamily="34" charset="0"/>
              </a:rPr>
              <a:t>Specialisten stuurden </a:t>
            </a:r>
            <a:r>
              <a:rPr lang="nl-NL" sz="1400" dirty="0" err="1">
                <a:latin typeface="Calibri" panose="020F0502020204030204" pitchFamily="34" charset="0"/>
                <a:cs typeface="Calibri" panose="020F0502020204030204" pitchFamily="34" charset="0"/>
              </a:rPr>
              <a:t>patienten</a:t>
            </a:r>
            <a:r>
              <a:rPr lang="nl-NL" sz="1400" dirty="0">
                <a:latin typeface="Calibri" panose="020F0502020204030204" pitchFamily="34" charset="0"/>
                <a:cs typeface="Calibri" panose="020F0502020204030204" pitchFamily="34" charset="0"/>
              </a:rPr>
              <a:t> terug naar huisarts met verzoek om aandacht te schenken aan leefstijl-aspecten. Huisarts had daar geen tijd voor en patiënt was minder gemotiveerd</a:t>
            </a:r>
          </a:p>
          <a:p>
            <a:r>
              <a:rPr lang="nl-NL" sz="1400" dirty="0">
                <a:latin typeface="Calibri" panose="020F0502020204030204" pitchFamily="34" charset="0"/>
                <a:cs typeface="Calibri" panose="020F0502020204030204" pitchFamily="34" charset="0"/>
              </a:rPr>
              <a:t>Gescheiden werelden sociaal en medisch domein</a:t>
            </a:r>
            <a:endParaRPr lang="en-NL" sz="1400" dirty="0">
              <a:latin typeface="Calibri" panose="020F0502020204030204" pitchFamily="34" charset="0"/>
              <a:cs typeface="Calibri" panose="020F0502020204030204" pitchFamily="34" charset="0"/>
            </a:endParaRPr>
          </a:p>
        </p:txBody>
      </p:sp>
      <p:sp>
        <p:nvSpPr>
          <p:cNvPr id="39" name="Content Placeholder 2">
            <a:extLst>
              <a:ext uri="{FF2B5EF4-FFF2-40B4-BE49-F238E27FC236}">
                <a16:creationId xmlns:a16="http://schemas.microsoft.com/office/drawing/2014/main" id="{C613C4F2-ACFC-A8F5-3536-605C845F2A12}"/>
              </a:ext>
            </a:extLst>
          </p:cNvPr>
          <p:cNvSpPr txBox="1">
            <a:spLocks/>
          </p:cNvSpPr>
          <p:nvPr/>
        </p:nvSpPr>
        <p:spPr>
          <a:xfrm>
            <a:off x="2951852" y="3956741"/>
            <a:ext cx="4938292"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Wat heeft de samenwerking opgeleverd</a:t>
            </a:r>
          </a:p>
        </p:txBody>
      </p:sp>
      <p:sp>
        <p:nvSpPr>
          <p:cNvPr id="40" name="Content Placeholder 2">
            <a:extLst>
              <a:ext uri="{FF2B5EF4-FFF2-40B4-BE49-F238E27FC236}">
                <a16:creationId xmlns:a16="http://schemas.microsoft.com/office/drawing/2014/main" id="{1C865C87-DEDD-DD63-212B-6F19637C6F01}"/>
              </a:ext>
            </a:extLst>
          </p:cNvPr>
          <p:cNvSpPr txBox="1">
            <a:spLocks/>
          </p:cNvSpPr>
          <p:nvPr/>
        </p:nvSpPr>
        <p:spPr>
          <a:xfrm>
            <a:off x="2951852" y="4388741"/>
            <a:ext cx="4938292" cy="1629000"/>
          </a:xfrm>
          <a:prstGeom prst="rect">
            <a:avLst/>
          </a:prstGeom>
          <a:solidFill>
            <a:schemeClr val="bg1"/>
          </a:solidFill>
        </p:spPr>
        <p:txBody>
          <a:bodyPr vert="horz" lIns="180000" tIns="180000" rIns="180000" bIns="18000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Calibri" panose="020F0502020204030204" pitchFamily="34" charset="0"/>
                <a:cs typeface="Calibri" panose="020F0502020204030204" pitchFamily="34" charset="0"/>
              </a:rPr>
              <a:t>Inzicht in elkaars wereld</a:t>
            </a:r>
          </a:p>
          <a:p>
            <a:r>
              <a:rPr lang="nl-NL" sz="1400" dirty="0">
                <a:latin typeface="Calibri" panose="020F0502020204030204" pitchFamily="34" charset="0"/>
                <a:cs typeface="Calibri" panose="020F0502020204030204" pitchFamily="34" charset="0"/>
              </a:rPr>
              <a:t>Inzicht in elkaars werkwijze</a:t>
            </a:r>
          </a:p>
          <a:p>
            <a:r>
              <a:rPr lang="nl-NL" sz="1400" dirty="0">
                <a:latin typeface="Calibri" panose="020F0502020204030204" pitchFamily="34" charset="0"/>
                <a:cs typeface="Calibri" panose="020F0502020204030204" pitchFamily="34" charset="0"/>
              </a:rPr>
              <a:t>Dat men leert van elkaar qua aanpak en interventie- mogelijkheden</a:t>
            </a:r>
          </a:p>
          <a:p>
            <a:r>
              <a:rPr lang="nl-NL" sz="1400" dirty="0">
                <a:latin typeface="Calibri" panose="020F0502020204030204" pitchFamily="34" charset="0"/>
                <a:cs typeface="Calibri" panose="020F0502020204030204" pitchFamily="34" charset="0"/>
              </a:rPr>
              <a:t>Dat men elkaar waardeert in ieders bijdrage </a:t>
            </a:r>
          </a:p>
          <a:p>
            <a:endParaRPr lang="en-NL" sz="1400" dirty="0">
              <a:latin typeface="Poppins" pitchFamily="2" charset="77"/>
              <a:cs typeface="Poppins" pitchFamily="2" charset="77"/>
            </a:endParaRPr>
          </a:p>
        </p:txBody>
      </p:sp>
      <p:sp>
        <p:nvSpPr>
          <p:cNvPr id="49" name="Content Placeholder 2">
            <a:extLst>
              <a:ext uri="{FF2B5EF4-FFF2-40B4-BE49-F238E27FC236}">
                <a16:creationId xmlns:a16="http://schemas.microsoft.com/office/drawing/2014/main" id="{E944F85E-3475-BE45-99A4-757A0016AF46}"/>
              </a:ext>
            </a:extLst>
          </p:cNvPr>
          <p:cNvSpPr txBox="1">
            <a:spLocks/>
          </p:cNvSpPr>
          <p:nvPr/>
        </p:nvSpPr>
        <p:spPr>
          <a:xfrm>
            <a:off x="359998" y="3956741"/>
            <a:ext cx="2340000" cy="432000"/>
          </a:xfrm>
          <a:prstGeom prst="rect">
            <a:avLst/>
          </a:prstGeom>
          <a:solidFill>
            <a:srgbClr val="20CC78"/>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Ná het project</a:t>
            </a:r>
          </a:p>
        </p:txBody>
      </p:sp>
      <p:sp>
        <p:nvSpPr>
          <p:cNvPr id="50" name="Content Placeholder 2">
            <a:extLst>
              <a:ext uri="{FF2B5EF4-FFF2-40B4-BE49-F238E27FC236}">
                <a16:creationId xmlns:a16="http://schemas.microsoft.com/office/drawing/2014/main" id="{4A6DC375-6B62-8FD7-B018-EAE48DCD3141}"/>
              </a:ext>
            </a:extLst>
          </p:cNvPr>
          <p:cNvSpPr txBox="1">
            <a:spLocks/>
          </p:cNvSpPr>
          <p:nvPr/>
        </p:nvSpPr>
        <p:spPr>
          <a:xfrm>
            <a:off x="359998" y="4388741"/>
            <a:ext cx="2340000" cy="1620000"/>
          </a:xfrm>
          <a:prstGeom prst="rect">
            <a:avLst/>
          </a:prstGeom>
          <a:solidFill>
            <a:schemeClr val="bg1"/>
          </a:solidFill>
        </p:spPr>
        <p:txBody>
          <a:bodyPr vert="horz" lIns="180000" tIns="180000" rIns="180000" bIns="18000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dirty="0">
                <a:latin typeface="Calibri" panose="020F0502020204030204" pitchFamily="34" charset="0"/>
                <a:cs typeface="Calibri" panose="020F0502020204030204" pitchFamily="34" charset="0"/>
              </a:rPr>
              <a:t>Een mooie samenwerking in het ziekenhuis tussen het sociaal en medisch domein die gezamenlijk werken aan reduceren van leefstijlaspecten die gezondheid van de patiënt in de weg zitten</a:t>
            </a:r>
          </a:p>
          <a:p>
            <a:r>
              <a:rPr lang="nl-NL" sz="1000" dirty="0">
                <a:latin typeface="Calibri" panose="020F0502020204030204" pitchFamily="34" charset="0"/>
                <a:cs typeface="Calibri" panose="020F0502020204030204" pitchFamily="34" charset="0"/>
              </a:rPr>
              <a:t>Patiënten worden snel geholpen middels een verwijstraject in </a:t>
            </a:r>
            <a:r>
              <a:rPr lang="nl-NL" sz="1000" dirty="0" err="1">
                <a:latin typeface="Calibri" panose="020F0502020204030204" pitchFamily="34" charset="0"/>
                <a:cs typeface="Calibri" panose="020F0502020204030204" pitchFamily="34" charset="0"/>
              </a:rPr>
              <a:t>Zorgpad</a:t>
            </a:r>
            <a:r>
              <a:rPr lang="nl-NL" sz="1000" dirty="0">
                <a:latin typeface="Calibri" panose="020F0502020204030204" pitchFamily="34" charset="0"/>
                <a:cs typeface="Calibri" panose="020F0502020204030204" pitchFamily="34" charset="0"/>
              </a:rPr>
              <a:t> in EPIC </a:t>
            </a:r>
          </a:p>
        </p:txBody>
      </p:sp>
      <p:sp>
        <p:nvSpPr>
          <p:cNvPr id="3" name="Content Placeholder 2">
            <a:extLst>
              <a:ext uri="{FF2B5EF4-FFF2-40B4-BE49-F238E27FC236}">
                <a16:creationId xmlns:a16="http://schemas.microsoft.com/office/drawing/2014/main" id="{0D486C93-C0A4-CF5F-C75A-7F798E67A963}"/>
              </a:ext>
            </a:extLst>
          </p:cNvPr>
          <p:cNvSpPr txBox="1">
            <a:spLocks/>
          </p:cNvSpPr>
          <p:nvPr/>
        </p:nvSpPr>
        <p:spPr>
          <a:xfrm>
            <a:off x="2951852" y="1825627"/>
            <a:ext cx="4938292"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Poppins" pitchFamily="2" charset="77"/>
                <a:cs typeface="Poppins" pitchFamily="2" charset="77"/>
              </a:rPr>
              <a:t>Hoe ziet de samenwerking (keten) eruit?</a:t>
            </a:r>
            <a:endParaRPr lang="en-NL" sz="1400" dirty="0">
              <a:solidFill>
                <a:schemeClr val="bg1"/>
              </a:solidFill>
              <a:latin typeface="Poppins" pitchFamily="2" charset="77"/>
              <a:cs typeface="Poppins" pitchFamily="2" charset="77"/>
            </a:endParaRPr>
          </a:p>
        </p:txBody>
      </p:sp>
      <p:sp>
        <p:nvSpPr>
          <p:cNvPr id="5" name="Content Placeholder 2">
            <a:extLst>
              <a:ext uri="{FF2B5EF4-FFF2-40B4-BE49-F238E27FC236}">
                <a16:creationId xmlns:a16="http://schemas.microsoft.com/office/drawing/2014/main" id="{AC917CC4-BEFF-ECDC-1ECA-2D732814733F}"/>
              </a:ext>
            </a:extLst>
          </p:cNvPr>
          <p:cNvSpPr txBox="1">
            <a:spLocks/>
          </p:cNvSpPr>
          <p:nvPr/>
        </p:nvSpPr>
        <p:spPr>
          <a:xfrm>
            <a:off x="2951852" y="2257200"/>
            <a:ext cx="4938292" cy="1629000"/>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latin typeface="Calibri" panose="020F0502020204030204" pitchFamily="34" charset="0"/>
                <a:cs typeface="Calibri" panose="020F0502020204030204" pitchFamily="34" charset="0"/>
              </a:rPr>
              <a:t>Regio-groep (met daarin huisarts – welzijn – gemeenten – ziekenhuis en Gezond Veluwe regioplatform) bespreken samen hoe ze preventie in de zorg willen organiseren en realiseren een Verwijsloket waarbinnen nauw samengewerkt wordt ten gunste van de patiënt</a:t>
            </a:r>
            <a:endParaRPr lang="en-NL" sz="1400" dirty="0">
              <a:latin typeface="Calibri" panose="020F0502020204030204" pitchFamily="34" charset="0"/>
              <a:cs typeface="Calibri" panose="020F0502020204030204" pitchFamily="34" charset="0"/>
            </a:endParaRPr>
          </a:p>
        </p:txBody>
      </p:sp>
      <p:pic>
        <p:nvPicPr>
          <p:cNvPr id="6" name="Picture 2" descr="GezondVeluwe is samen zorg verbeteren">
            <a:extLst>
              <a:ext uri="{FF2B5EF4-FFF2-40B4-BE49-F238E27FC236}">
                <a16:creationId xmlns:a16="http://schemas.microsoft.com/office/drawing/2014/main" id="{5C2C510D-6CB8-555E-CFED-9F9A5707C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F5A2D0D-C9FF-1462-A421-3D910E20D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Ziekenhuis St Jansdal">
            <a:extLst>
              <a:ext uri="{FF2B5EF4-FFF2-40B4-BE49-F238E27FC236}">
                <a16:creationId xmlns:a16="http://schemas.microsoft.com/office/drawing/2014/main" id="{34F5B56D-F609-747C-0ACA-36E37C60D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3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B8EE-0004-A5E2-CF9F-34E227375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EBCEB-3386-C82B-D090-90179AA56A06}"/>
              </a:ext>
            </a:extLst>
          </p:cNvPr>
          <p:cNvSpPr>
            <a:spLocks noGrp="1"/>
          </p:cNvSpPr>
          <p:nvPr>
            <p:ph type="title"/>
          </p:nvPr>
        </p:nvSpPr>
        <p:spPr/>
        <p:txBody>
          <a:bodyPr/>
          <a:lstStyle/>
          <a:p>
            <a:r>
              <a:rPr lang="nl-NL" dirty="0"/>
              <a:t>Verwijsloket Veluwe Gezond – Noordwest Veluwe en Zeewolde</a:t>
            </a:r>
            <a:endParaRPr lang="en-NL" dirty="0"/>
          </a:p>
        </p:txBody>
      </p:sp>
      <p:sp>
        <p:nvSpPr>
          <p:cNvPr id="7" name="Title 1">
            <a:extLst>
              <a:ext uri="{FF2B5EF4-FFF2-40B4-BE49-F238E27FC236}">
                <a16:creationId xmlns:a16="http://schemas.microsoft.com/office/drawing/2014/main" id="{F31704A0-8DA9-A580-6163-9892DA43AD3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3: </a:t>
            </a:r>
            <a:r>
              <a:rPr lang="nl-NL" sz="2800" dirty="0"/>
              <a:t>Wat merken patiënten ervan?</a:t>
            </a:r>
            <a:endParaRPr lang="en-NL" sz="2800" dirty="0"/>
          </a:p>
        </p:txBody>
      </p:sp>
      <p:sp>
        <p:nvSpPr>
          <p:cNvPr id="10" name="Content Placeholder 2">
            <a:extLst>
              <a:ext uri="{FF2B5EF4-FFF2-40B4-BE49-F238E27FC236}">
                <a16:creationId xmlns:a16="http://schemas.microsoft.com/office/drawing/2014/main" id="{BE203615-3371-D8EF-0C4B-C0D4B9BB0689}"/>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Poppins" pitchFamily="2" charset="77"/>
                <a:cs typeface="Poppins" pitchFamily="2" charset="77"/>
              </a:rPr>
              <a:t>Wat fijn dat er aandacht is voor een probleem wat mij zo in de weg zit.</a:t>
            </a:r>
            <a:endParaRPr lang="en-NL" dirty="0">
              <a:solidFill>
                <a:schemeClr val="bg1"/>
              </a:solidFill>
              <a:latin typeface="Poppins" pitchFamily="2" charset="77"/>
              <a:cs typeface="Poppins" pitchFamily="2" charset="77"/>
            </a:endParaRPr>
          </a:p>
        </p:txBody>
      </p:sp>
      <p:sp>
        <p:nvSpPr>
          <p:cNvPr id="27" name="Content Placeholder 2">
            <a:extLst>
              <a:ext uri="{FF2B5EF4-FFF2-40B4-BE49-F238E27FC236}">
                <a16:creationId xmlns:a16="http://schemas.microsoft.com/office/drawing/2014/main" id="{A7EA0F67-35DF-8B89-93E0-CF8F12267082}"/>
              </a:ext>
            </a:extLst>
          </p:cNvPr>
          <p:cNvSpPr txBox="1">
            <a:spLocks/>
          </p:cNvSpPr>
          <p:nvPr/>
        </p:nvSpPr>
        <p:spPr>
          <a:xfrm>
            <a:off x="359998" y="1825627"/>
            <a:ext cx="2340000" cy="432000"/>
          </a:xfrm>
          <a:prstGeom prst="rect">
            <a:avLst/>
          </a:prstGeom>
          <a:solidFill>
            <a:srgbClr val="0085FF"/>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Voelt meer betrokken</a:t>
            </a:r>
          </a:p>
        </p:txBody>
      </p:sp>
      <p:sp>
        <p:nvSpPr>
          <p:cNvPr id="28" name="Content Placeholder 2">
            <a:extLst>
              <a:ext uri="{FF2B5EF4-FFF2-40B4-BE49-F238E27FC236}">
                <a16:creationId xmlns:a16="http://schemas.microsoft.com/office/drawing/2014/main" id="{BB95F8A7-4752-5FF6-74B1-7D870B6C3C3D}"/>
              </a:ext>
            </a:extLst>
          </p:cNvPr>
          <p:cNvSpPr txBox="1">
            <a:spLocks/>
          </p:cNvSpPr>
          <p:nvPr/>
        </p:nvSpPr>
        <p:spPr>
          <a:xfrm>
            <a:off x="359998"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Calibri" panose="020F0502020204030204" pitchFamily="34" charset="0"/>
                <a:cs typeface="Calibri" panose="020F0502020204030204" pitchFamily="34" charset="0"/>
              </a:rPr>
              <a:t>Specialisten gaan meer en meer in hun polikamer het gesprek op Leefstijl brengen en toetsen hoe gemotiveerd de patiënt is om hier verder aan te werken</a:t>
            </a:r>
          </a:p>
          <a:p>
            <a:pPr marL="0" indent="0">
              <a:buNone/>
            </a:pPr>
            <a:r>
              <a:rPr lang="nl-NL" sz="1400" dirty="0">
                <a:latin typeface="Calibri" panose="020F0502020204030204" pitchFamily="34" charset="0"/>
                <a:cs typeface="Calibri" panose="020F0502020204030204" pitchFamily="34" charset="0"/>
              </a:rPr>
              <a:t>‘’Echt aandacht voor mijn probleem wat me in de weg zit.’’</a:t>
            </a:r>
          </a:p>
          <a:p>
            <a:pPr marL="0" indent="0">
              <a:buNone/>
            </a:pPr>
            <a:r>
              <a:rPr lang="nl-NL" sz="1400" dirty="0">
                <a:latin typeface="Calibri" panose="020F0502020204030204" pitchFamily="34" charset="0"/>
                <a:cs typeface="Calibri" panose="020F0502020204030204" pitchFamily="34" charset="0"/>
              </a:rPr>
              <a:t>Communicatie richting patiënten is enorm aangepakt middels folders, banner en posters, filmpjes in wachtruimte enz.</a:t>
            </a:r>
            <a:endParaRPr lang="en-NL" sz="1400" dirty="0">
              <a:latin typeface="Calibri" panose="020F0502020204030204" pitchFamily="34" charset="0"/>
              <a:cs typeface="Calibri" panose="020F0502020204030204" pitchFamily="34" charset="0"/>
            </a:endParaRPr>
          </a:p>
        </p:txBody>
      </p:sp>
      <p:sp>
        <p:nvSpPr>
          <p:cNvPr id="37" name="Content Placeholder 2">
            <a:extLst>
              <a:ext uri="{FF2B5EF4-FFF2-40B4-BE49-F238E27FC236}">
                <a16:creationId xmlns:a16="http://schemas.microsoft.com/office/drawing/2014/main" id="{921F9676-8726-7BDB-90B3-150075E8FF8D}"/>
              </a:ext>
            </a:extLst>
          </p:cNvPr>
          <p:cNvSpPr txBox="1">
            <a:spLocks/>
          </p:cNvSpPr>
          <p:nvPr/>
        </p:nvSpPr>
        <p:spPr>
          <a:xfrm>
            <a:off x="2951852" y="1825627"/>
            <a:ext cx="2340000" cy="432000"/>
          </a:xfrm>
          <a:prstGeom prst="rect">
            <a:avLst/>
          </a:prstGeom>
          <a:solidFill>
            <a:schemeClr val="accent4"/>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Verwijzingen</a:t>
            </a:r>
          </a:p>
        </p:txBody>
      </p:sp>
      <p:sp>
        <p:nvSpPr>
          <p:cNvPr id="38" name="Content Placeholder 2">
            <a:extLst>
              <a:ext uri="{FF2B5EF4-FFF2-40B4-BE49-F238E27FC236}">
                <a16:creationId xmlns:a16="http://schemas.microsoft.com/office/drawing/2014/main" id="{70A75AF4-3B1F-302D-AD17-B0EFB094E0D9}"/>
              </a:ext>
            </a:extLst>
          </p:cNvPr>
          <p:cNvSpPr txBox="1">
            <a:spLocks/>
          </p:cNvSpPr>
          <p:nvPr/>
        </p:nvSpPr>
        <p:spPr>
          <a:xfrm>
            <a:off x="2951852"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err="1">
                <a:latin typeface="Calibri" panose="020F0502020204030204" pitchFamily="34" charset="0"/>
                <a:cs typeface="Calibri" panose="020F0502020204030204" pitchFamily="34" charset="0"/>
              </a:rPr>
              <a:t>Verwijsloket</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Veluwe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Gezond</a:t>
            </a:r>
            <a:r>
              <a:rPr lang="en-GB" sz="1400" dirty="0">
                <a:latin typeface="Calibri" panose="020F0502020204030204" pitchFamily="34" charset="0"/>
                <a:cs typeface="Calibri" panose="020F0502020204030204" pitchFamily="34" charset="0"/>
              </a:rPr>
              <a:t> is nu </a:t>
            </a:r>
            <a:r>
              <a:rPr lang="en-GB" sz="1400" dirty="0" err="1">
                <a:latin typeface="Calibri" panose="020F0502020204030204" pitchFamily="34" charset="0"/>
                <a:cs typeface="Calibri" panose="020F0502020204030204" pitchFamily="34" charset="0"/>
              </a:rPr>
              <a:t>bijna</a:t>
            </a:r>
            <a:r>
              <a:rPr lang="en-GB" sz="1400" dirty="0">
                <a:latin typeface="Calibri" panose="020F0502020204030204" pitchFamily="34" charset="0"/>
                <a:cs typeface="Calibri" panose="020F0502020204030204" pitchFamily="34" charset="0"/>
              </a:rPr>
              <a:t> 4 </a:t>
            </a:r>
            <a:r>
              <a:rPr lang="en-GB" sz="1400" dirty="0" err="1">
                <a:latin typeface="Calibri" panose="020F0502020204030204" pitchFamily="34" charset="0"/>
                <a:cs typeface="Calibri" panose="020F0502020204030204" pitchFamily="34" charset="0"/>
              </a:rPr>
              <a:t>maanden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actief</a:t>
            </a:r>
            <a:r>
              <a:rPr lang="en-GB" sz="1400" dirty="0">
                <a:latin typeface="Calibri" panose="020F0502020204030204" pitchFamily="34" charset="0"/>
                <a:cs typeface="Calibri" panose="020F0502020204030204" pitchFamily="34" charset="0"/>
              </a:rPr>
              <a:t> en we </a:t>
            </a:r>
            <a:r>
              <a:rPr lang="en-GB" sz="1400" dirty="0" err="1">
                <a:latin typeface="Calibri" panose="020F0502020204030204" pitchFamily="34" charset="0"/>
                <a:cs typeface="Calibri" panose="020F0502020204030204" pitchFamily="34" charset="0"/>
              </a:rPr>
              <a:t>hebben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vanuit</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verwijzers</a:t>
            </a:r>
            <a:r>
              <a:rPr lang="en-GB" sz="1400" dirty="0">
                <a:latin typeface="Calibri" panose="020F0502020204030204" pitchFamily="34" charset="0"/>
                <a:cs typeface="Calibri" panose="020F0502020204030204" pitchFamily="34" charset="0"/>
              </a:rPr>
              <a:t> 172 client-</a:t>
            </a:r>
            <a:r>
              <a:rPr lang="en-GB" sz="1400" dirty="0" err="1">
                <a:latin typeface="Calibri" panose="020F0502020204030204" pitchFamily="34" charset="0"/>
                <a:cs typeface="Calibri" panose="020F0502020204030204" pitchFamily="34" charset="0"/>
              </a:rPr>
              <a:t>verwijzingen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gehad</a:t>
            </a:r>
            <a:r>
              <a:rPr lang="en-GB" sz="1400" dirty="0">
                <a:latin typeface="Calibri" panose="020F0502020204030204" pitchFamily="34" charset="0"/>
                <a:cs typeface="Calibri" panose="020F0502020204030204" pitchFamily="34" charset="0"/>
              </a:rPr>
              <a:t>.</a:t>
            </a:r>
          </a:p>
          <a:p>
            <a:pPr marL="0" indent="0">
              <a:buNone/>
            </a:pPr>
            <a:r>
              <a:rPr lang="en-GB" sz="1400" dirty="0">
                <a:latin typeface="Calibri" panose="020F0502020204030204" pitchFamily="34" charset="0"/>
                <a:cs typeface="Calibri" panose="020F0502020204030204" pitchFamily="34" charset="0"/>
              </a:rPr>
              <a:t> </a:t>
            </a:r>
          </a:p>
          <a:p>
            <a:pPr marL="0" indent="0">
              <a:buNone/>
            </a:pPr>
            <a:endParaRPr lang="en-GB" sz="1400" dirty="0">
              <a:latin typeface="Poppins" pitchFamily="2" charset="77"/>
              <a:cs typeface="Poppins" pitchFamily="2" charset="77"/>
            </a:endParaRPr>
          </a:p>
        </p:txBody>
      </p:sp>
      <p:sp>
        <p:nvSpPr>
          <p:cNvPr id="39" name="Content Placeholder 2">
            <a:extLst>
              <a:ext uri="{FF2B5EF4-FFF2-40B4-BE49-F238E27FC236}">
                <a16:creationId xmlns:a16="http://schemas.microsoft.com/office/drawing/2014/main" id="{F357430B-632D-AE6E-E1B5-504D1C427AE3}"/>
              </a:ext>
            </a:extLst>
          </p:cNvPr>
          <p:cNvSpPr txBox="1">
            <a:spLocks/>
          </p:cNvSpPr>
          <p:nvPr/>
        </p:nvSpPr>
        <p:spPr>
          <a:xfrm>
            <a:off x="5550144" y="1825627"/>
            <a:ext cx="2340000" cy="432000"/>
          </a:xfrm>
          <a:prstGeom prst="rect">
            <a:avLst/>
          </a:prstGeom>
          <a:solidFill>
            <a:schemeClr val="accent1"/>
          </a:solidFill>
        </p:spPr>
        <p:txBody>
          <a:bodyPr vert="horz" lIns="180000" tIns="0" rIns="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400" dirty="0">
                <a:solidFill>
                  <a:schemeClr val="bg1"/>
                </a:solidFill>
                <a:latin typeface="Poppins" pitchFamily="2" charset="77"/>
                <a:cs typeface="Poppins" pitchFamily="2" charset="77"/>
              </a:rPr>
              <a:t>Leefstijlgesprek gehad</a:t>
            </a:r>
          </a:p>
        </p:txBody>
      </p:sp>
      <p:sp>
        <p:nvSpPr>
          <p:cNvPr id="40" name="Content Placeholder 2">
            <a:extLst>
              <a:ext uri="{FF2B5EF4-FFF2-40B4-BE49-F238E27FC236}">
                <a16:creationId xmlns:a16="http://schemas.microsoft.com/office/drawing/2014/main" id="{0BC3B0CF-AAC4-988F-F0EF-727D1ED78C3A}"/>
              </a:ext>
            </a:extLst>
          </p:cNvPr>
          <p:cNvSpPr txBox="1">
            <a:spLocks/>
          </p:cNvSpPr>
          <p:nvPr/>
        </p:nvSpPr>
        <p:spPr>
          <a:xfrm>
            <a:off x="5550144" y="2257627"/>
            <a:ext cx="2340000" cy="3760114"/>
          </a:xfrm>
          <a:prstGeom prst="rect">
            <a:avLst/>
          </a:prstGeom>
          <a:solidFill>
            <a:schemeClr val="bg1"/>
          </a:solid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Calibri" panose="020F0502020204030204" pitchFamily="34" charset="0"/>
                <a:cs typeface="Calibri" panose="020F0502020204030204" pitchFamily="34" charset="0"/>
              </a:rPr>
              <a:t>150 </a:t>
            </a:r>
            <a:r>
              <a:rPr lang="en-GB" sz="1400" dirty="0" err="1">
                <a:latin typeface="Calibri" panose="020F0502020204030204" pitchFamily="34" charset="0"/>
                <a:cs typeface="Calibri" panose="020F0502020204030204" pitchFamily="34" charset="0"/>
              </a:rPr>
              <a:t>patiënten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hebben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een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eerste</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gesprek</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gehad</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bij</a:t>
            </a:r>
            <a:r>
              <a:rPr lang="en-GB" sz="1400" dirty="0">
                <a:latin typeface="Calibri" panose="020F0502020204030204" pitchFamily="34" charset="0"/>
                <a:cs typeface="Calibri" panose="020F0502020204030204" pitchFamily="34" charset="0"/>
              </a:rPr>
              <a:t> het </a:t>
            </a:r>
            <a:r>
              <a:rPr lang="en-GB" sz="1400" dirty="0" err="1">
                <a:latin typeface="Calibri" panose="020F0502020204030204" pitchFamily="34" charset="0"/>
                <a:cs typeface="Calibri" panose="020F0502020204030204" pitchFamily="34" charset="0"/>
              </a:rPr>
              <a:t>verwijsloket</a:t>
            </a:r>
            <a:r>
              <a:rPr lang="en-GB" sz="1400" dirty="0">
                <a:latin typeface="Calibri" panose="020F0502020204030204" pitchFamily="34" charset="0"/>
                <a:cs typeface="Calibri" panose="020F0502020204030204" pitchFamily="34" charset="0"/>
              </a:rPr>
              <a:t> (87% van de </a:t>
            </a:r>
            <a:r>
              <a:rPr lang="en-GB" sz="1400" dirty="0" err="1">
                <a:latin typeface="Calibri" panose="020F0502020204030204" pitchFamily="34" charset="0"/>
                <a:cs typeface="Calibri" panose="020F0502020204030204" pitchFamily="34" charset="0"/>
              </a:rPr>
              <a:t>verwijzingen</a:t>
            </a:r>
            <a:r>
              <a:rPr lang="en-GB" sz="1400" dirty="0">
                <a:latin typeface="Calibri" panose="020F0502020204030204" pitchFamily="34" charset="0"/>
                <a:cs typeface="Calibri" panose="020F0502020204030204" pitchFamily="34" charset="0"/>
              </a:rPr>
              <a:t>). </a:t>
            </a:r>
          </a:p>
          <a:p>
            <a:pPr marL="0" indent="0">
              <a:buNone/>
            </a:pPr>
            <a:r>
              <a:rPr lang="en-GB" sz="1400" dirty="0">
                <a:latin typeface="Calibri" panose="020F0502020204030204" pitchFamily="34" charset="0"/>
                <a:cs typeface="Calibri" panose="020F0502020204030204" pitchFamily="34" charset="0"/>
              </a:rPr>
              <a:t>123 </a:t>
            </a:r>
            <a:r>
              <a:rPr lang="en-GB" sz="1400" dirty="0" err="1">
                <a:latin typeface="Calibri" panose="020F0502020204030204" pitchFamily="34" charset="0"/>
                <a:cs typeface="Calibri" panose="020F0502020204030204" pitchFamily="34" charset="0"/>
              </a:rPr>
              <a:t>patiënten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zijn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verwezen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naar</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een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interventie</a:t>
            </a:r>
            <a:r>
              <a:rPr lang="en-GB" sz="1400" dirty="0">
                <a:latin typeface="Calibri" panose="020F0502020204030204" pitchFamily="34" charset="0"/>
                <a:cs typeface="Calibri" panose="020F0502020204030204" pitchFamily="34" charset="0"/>
              </a:rPr>
              <a:t> in de 1e of 0e </a:t>
            </a:r>
            <a:r>
              <a:rPr lang="en-GB" sz="1400" dirty="0" err="1">
                <a:latin typeface="Calibri" panose="020F0502020204030204" pitchFamily="34" charset="0"/>
                <a:cs typeface="Calibri" panose="020F0502020204030204" pitchFamily="34" charset="0"/>
              </a:rPr>
              <a:t>lijn</a:t>
            </a:r>
            <a:r>
              <a:rPr lang="en-GB" sz="1400" dirty="0">
                <a:latin typeface="Calibri" panose="020F0502020204030204" pitchFamily="34" charset="0"/>
                <a:cs typeface="Calibri" panose="020F0502020204030204" pitchFamily="34" charset="0"/>
              </a:rPr>
              <a:t> (82%)</a:t>
            </a:r>
            <a:endParaRPr lang="en-GB" sz="1400" dirty="0">
              <a:latin typeface="Poppins" pitchFamily="2" charset="77"/>
              <a:cs typeface="Poppins" pitchFamily="2" charset="77"/>
            </a:endParaRPr>
          </a:p>
        </p:txBody>
      </p:sp>
      <p:sp>
        <p:nvSpPr>
          <p:cNvPr id="3" name="Tekstvak 2">
            <a:extLst>
              <a:ext uri="{FF2B5EF4-FFF2-40B4-BE49-F238E27FC236}">
                <a16:creationId xmlns:a16="http://schemas.microsoft.com/office/drawing/2014/main" id="{A500C241-7AFE-4799-99FC-BA72DE0C1AC8}"/>
              </a:ext>
            </a:extLst>
          </p:cNvPr>
          <p:cNvSpPr txBox="1"/>
          <p:nvPr/>
        </p:nvSpPr>
        <p:spPr>
          <a:xfrm>
            <a:off x="3294094" y="6299128"/>
            <a:ext cx="4073808" cy="369332"/>
          </a:xfrm>
          <a:prstGeom prst="rect">
            <a:avLst/>
          </a:prstGeom>
          <a:noFill/>
        </p:spPr>
        <p:txBody>
          <a:bodyPr wrap="none" rtlCol="0">
            <a:spAutoFit/>
          </a:bodyPr>
          <a:lstStyle/>
          <a:p>
            <a:r>
              <a:rPr lang="nl-NL" dirty="0"/>
              <a:t>Preventie is een zaak van alle domeinen!!</a:t>
            </a:r>
          </a:p>
        </p:txBody>
      </p:sp>
      <p:pic>
        <p:nvPicPr>
          <p:cNvPr id="5" name="Picture 2" descr="GezondVeluwe is samen zorg verbeteren">
            <a:extLst>
              <a:ext uri="{FF2B5EF4-FFF2-40B4-BE49-F238E27FC236}">
                <a16:creationId xmlns:a16="http://schemas.microsoft.com/office/drawing/2014/main" id="{CD38192F-2B55-5085-A8E1-EFC66CBF2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6FC66F0-D4E3-B32A-03B9-BDB4BC61F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Ziekenhuis St Jansdal">
            <a:extLst>
              <a:ext uri="{FF2B5EF4-FFF2-40B4-BE49-F238E27FC236}">
                <a16:creationId xmlns:a16="http://schemas.microsoft.com/office/drawing/2014/main" id="{D0201FD0-B0E0-083B-F63D-AE182FADAD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6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058-D3B3-256C-FFAA-EC62723BB335}"/>
              </a:ext>
            </a:extLst>
          </p:cNvPr>
          <p:cNvSpPr>
            <a:spLocks noGrp="1"/>
          </p:cNvSpPr>
          <p:nvPr>
            <p:ph type="title"/>
          </p:nvPr>
        </p:nvSpPr>
        <p:spPr/>
        <p:txBody>
          <a:bodyPr/>
          <a:lstStyle/>
          <a:p>
            <a:r>
              <a:rPr lang="nl-NL" dirty="0"/>
              <a:t>Verwijsloket Veluwe Gezond – Noordwest Veluwe en Zeewolde</a:t>
            </a:r>
            <a:endParaRPr lang="en-NL" dirty="0"/>
          </a:p>
        </p:txBody>
      </p:sp>
      <p:sp>
        <p:nvSpPr>
          <p:cNvPr id="3" name="Title 1">
            <a:extLst>
              <a:ext uri="{FF2B5EF4-FFF2-40B4-BE49-F238E27FC236}">
                <a16:creationId xmlns:a16="http://schemas.microsoft.com/office/drawing/2014/main" id="{90C680A7-0A96-8B6C-67F7-8368FB0A7427}"/>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a:t>
            </a:r>
            <a:r>
              <a:rPr lang="nl-NL" sz="1200" b="0" dirty="0" err="1"/>
              <a:t>organisties</a:t>
            </a:r>
            <a:r>
              <a:rPr lang="nl-NL" sz="1200" b="0" dirty="0"/>
              <a:t> ]</a:t>
            </a:r>
            <a:endParaRPr lang="en-NL" sz="1200" b="0" dirty="0"/>
          </a:p>
        </p:txBody>
      </p:sp>
      <p:sp>
        <p:nvSpPr>
          <p:cNvPr id="4" name="Content Placeholder 2">
            <a:extLst>
              <a:ext uri="{FF2B5EF4-FFF2-40B4-BE49-F238E27FC236}">
                <a16:creationId xmlns:a16="http://schemas.microsoft.com/office/drawing/2014/main" id="{D0D19F94-D0DE-C191-21DF-AE333B62EE55}"/>
              </a:ext>
            </a:extLst>
          </p:cNvPr>
          <p:cNvSpPr txBox="1">
            <a:spLocks/>
          </p:cNvSpPr>
          <p:nvPr/>
        </p:nvSpPr>
        <p:spPr>
          <a:xfrm>
            <a:off x="8231998" y="1825625"/>
            <a:ext cx="3600000" cy="4192116"/>
          </a:xfrm>
          <a:prstGeom prst="rect">
            <a:avLst/>
          </a:prstGeom>
          <a:noFill/>
        </p:spPr>
        <p:txBody>
          <a:bodyPr vert="horz" lIns="288000" tIns="360000" rIns="288000" bIns="36000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chemeClr val="tx1"/>
                </a:solidFill>
                <a:latin typeface="Poppins" pitchFamily="2" charset="77"/>
                <a:cs typeface="Poppins" pitchFamily="2" charset="77"/>
              </a:rPr>
              <a:t>Project Veluwe Gezond in 4 maanden 150 verwijzingen</a:t>
            </a:r>
          </a:p>
          <a:p>
            <a:pPr marL="0" indent="0">
              <a:buNone/>
            </a:pPr>
            <a:endParaRPr lang="nl-NL" sz="2000" dirty="0">
              <a:solidFill>
                <a:schemeClr val="bg1"/>
              </a:solidFill>
              <a:latin typeface="Poppins" pitchFamily="2" charset="77"/>
              <a:cs typeface="Poppins" pitchFamily="2" charset="77"/>
            </a:endParaRPr>
          </a:p>
          <a:p>
            <a:pPr marL="0" indent="0">
              <a:buNone/>
            </a:pPr>
            <a:r>
              <a:rPr lang="nl-NL" sz="2000" dirty="0">
                <a:solidFill>
                  <a:schemeClr val="bg1"/>
                </a:solidFill>
                <a:latin typeface="Poppins" pitchFamily="2" charset="77"/>
                <a:cs typeface="Poppins" pitchFamily="2" charset="77"/>
              </a:rPr>
              <a:t>(In Flevo Gezond in 1 jaar 360 verwijzingen)</a:t>
            </a:r>
            <a:endParaRPr lang="en-NL" sz="2000"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7A44EBC2-52E0-968C-46FA-BF5A2C46EB74}"/>
              </a:ext>
            </a:extLst>
          </p:cNvPr>
          <p:cNvSpPr txBox="1">
            <a:spLocks/>
          </p:cNvSpPr>
          <p:nvPr/>
        </p:nvSpPr>
        <p:spPr>
          <a:xfrm>
            <a:off x="8231998" y="1825625"/>
            <a:ext cx="3600000" cy="540000"/>
          </a:xfrm>
          <a:prstGeom prst="rect">
            <a:avLst/>
          </a:prstGeom>
          <a:solidFill>
            <a:srgbClr val="0D3242"/>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b="1" dirty="0">
                <a:solidFill>
                  <a:schemeClr val="bg1"/>
                </a:solidFill>
                <a:latin typeface="Poppins" pitchFamily="2" charset="77"/>
                <a:cs typeface="Poppins" pitchFamily="2" charset="77"/>
              </a:rPr>
              <a:t>Opvallend</a:t>
            </a:r>
            <a:r>
              <a:rPr lang="en-NL" sz="2000" b="1" dirty="0">
                <a:solidFill>
                  <a:schemeClr val="bg1"/>
                </a:solidFill>
                <a:latin typeface="Poppins" pitchFamily="2" charset="77"/>
                <a:cs typeface="Poppins" pitchFamily="2" charset="77"/>
              </a:rPr>
              <a:t> resultaat </a:t>
            </a:r>
          </a:p>
        </p:txBody>
      </p:sp>
      <p:sp>
        <p:nvSpPr>
          <p:cNvPr id="8" name="Triangle 7">
            <a:extLst>
              <a:ext uri="{FF2B5EF4-FFF2-40B4-BE49-F238E27FC236}">
                <a16:creationId xmlns:a16="http://schemas.microsoft.com/office/drawing/2014/main" id="{8631D2DF-3F5B-F94E-DA62-FCDEB68FC345}"/>
              </a:ext>
            </a:extLst>
          </p:cNvPr>
          <p:cNvSpPr/>
          <p:nvPr/>
        </p:nvSpPr>
        <p:spPr>
          <a:xfrm rot="10800000">
            <a:off x="9860047" y="2336352"/>
            <a:ext cx="343902" cy="296467"/>
          </a:xfrm>
          <a:prstGeom prst="triangle">
            <a:avLst/>
          </a:prstGeom>
          <a:solidFill>
            <a:srgbClr val="0D3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itle 1">
            <a:extLst>
              <a:ext uri="{FF2B5EF4-FFF2-40B4-BE49-F238E27FC236}">
                <a16:creationId xmlns:a16="http://schemas.microsoft.com/office/drawing/2014/main" id="{99E83529-7C67-D9C4-CE13-8E88E6ACA44B}"/>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4: </a:t>
            </a:r>
            <a:r>
              <a:rPr lang="nl-NL" sz="2800" dirty="0"/>
              <a:t>De impact in cijfers (na 4 maanden)</a:t>
            </a:r>
            <a:endParaRPr lang="en-NL" sz="2800" dirty="0"/>
          </a:p>
        </p:txBody>
      </p:sp>
      <p:sp>
        <p:nvSpPr>
          <p:cNvPr id="10" name="Content Placeholder 2">
            <a:extLst>
              <a:ext uri="{FF2B5EF4-FFF2-40B4-BE49-F238E27FC236}">
                <a16:creationId xmlns:a16="http://schemas.microsoft.com/office/drawing/2014/main" id="{F4D16027-333D-897E-6028-5FF680F65CC4}"/>
              </a:ext>
            </a:extLst>
          </p:cNvPr>
          <p:cNvSpPr txBox="1">
            <a:spLocks/>
          </p:cNvSpPr>
          <p:nvPr/>
        </p:nvSpPr>
        <p:spPr>
          <a:xfrm>
            <a:off x="4295998" y="18256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Aantal zorgverleners getraind</a:t>
            </a:r>
            <a:r>
              <a:rPr lang="en-NL" sz="1400" dirty="0">
                <a:effectLst/>
                <a:latin typeface="Poppins" pitchFamily="2" charset="77"/>
                <a:cs typeface="Poppins" pitchFamily="2" charset="77"/>
              </a:rPr>
              <a:t> </a:t>
            </a:r>
            <a:endParaRPr lang="en-NL" sz="1400" dirty="0">
              <a:latin typeface="Poppins" pitchFamily="2" charset="77"/>
              <a:cs typeface="Poppins" pitchFamily="2" charset="77"/>
            </a:endParaRPr>
          </a:p>
        </p:txBody>
      </p:sp>
      <p:sp>
        <p:nvSpPr>
          <p:cNvPr id="11" name="Content Placeholder 2">
            <a:extLst>
              <a:ext uri="{FF2B5EF4-FFF2-40B4-BE49-F238E27FC236}">
                <a16:creationId xmlns:a16="http://schemas.microsoft.com/office/drawing/2014/main" id="{7E2D39B7-E166-7D14-79C3-B635EFB6EFD4}"/>
              </a:ext>
            </a:extLst>
          </p:cNvPr>
          <p:cNvSpPr txBox="1">
            <a:spLocks/>
          </p:cNvSpPr>
          <p:nvPr/>
        </p:nvSpPr>
        <p:spPr>
          <a:xfrm>
            <a:off x="4256898" y="40989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Poppins" pitchFamily="2" charset="77"/>
                <a:cs typeface="Poppins" pitchFamily="2" charset="77"/>
              </a:rPr>
              <a:t>Aantal </a:t>
            </a:r>
            <a:br>
              <a:rPr lang="en-GB" sz="1400" dirty="0">
                <a:latin typeface="Poppins" pitchFamily="2" charset="77"/>
                <a:cs typeface="Poppins" pitchFamily="2" charset="77"/>
              </a:rPr>
            </a:br>
            <a:r>
              <a:rPr lang="en-GB" sz="1400" dirty="0" err="1">
                <a:latin typeface="Poppins" pitchFamily="2" charset="77"/>
                <a:cs typeface="Poppins" pitchFamily="2" charset="77"/>
              </a:rPr>
              <a:t>verwezen</a:t>
            </a:r>
            <a:r>
              <a:rPr lang="en-GB" sz="1400" dirty="0">
                <a:latin typeface="Poppins" pitchFamily="2" charset="77"/>
                <a:cs typeface="Poppins" pitchFamily="2" charset="77"/>
              </a:rPr>
              <a:t> </a:t>
            </a:r>
            <a:r>
              <a:rPr lang="en-GB" sz="1400" dirty="0" err="1">
                <a:latin typeface="Poppins" pitchFamily="2" charset="77"/>
                <a:cs typeface="Poppins" pitchFamily="2" charset="77"/>
              </a:rPr>
              <a:t>patiënten</a:t>
            </a:r>
            <a:r>
              <a:rPr lang="en-GB" sz="1400" dirty="0">
                <a:latin typeface="Poppins" pitchFamily="2" charset="77"/>
                <a:cs typeface="Poppins" pitchFamily="2" charset="77"/>
              </a:rPr>
              <a:t> </a:t>
            </a:r>
            <a:r>
              <a:rPr lang="en-GB" sz="1400" dirty="0" err="1">
                <a:latin typeface="Poppins" pitchFamily="2" charset="77"/>
                <a:cs typeface="Poppins" pitchFamily="2" charset="77"/>
              </a:rPr>
              <a:t>totaal</a:t>
            </a:r>
            <a:r>
              <a:rPr lang="en-GB" sz="1400" dirty="0">
                <a:latin typeface="Poppins" pitchFamily="2" charset="77"/>
                <a:cs typeface="Poppins" pitchFamily="2" charset="77"/>
              </a:rPr>
              <a:t> en </a:t>
            </a:r>
            <a:r>
              <a:rPr lang="en-GB" sz="1400" dirty="0" err="1">
                <a:latin typeface="Poppins" pitchFamily="2" charset="77"/>
                <a:cs typeface="Poppins" pitchFamily="2" charset="77"/>
              </a:rPr>
              <a:t>waarvan</a:t>
            </a:r>
            <a:r>
              <a:rPr lang="en-GB" sz="1400" dirty="0">
                <a:latin typeface="Poppins" pitchFamily="2" charset="77"/>
                <a:cs typeface="Poppins" pitchFamily="2" charset="77"/>
              </a:rPr>
              <a:t> </a:t>
            </a:r>
            <a:r>
              <a:rPr lang="en-GB" sz="1400" dirty="0" err="1">
                <a:latin typeface="Poppins" pitchFamily="2" charset="77"/>
                <a:cs typeface="Poppins" pitchFamily="2" charset="77"/>
              </a:rPr>
              <a:t>specifiek</a:t>
            </a:r>
            <a:r>
              <a:rPr lang="en-GB" sz="1400" dirty="0">
                <a:latin typeface="Poppins" pitchFamily="2" charset="77"/>
                <a:cs typeface="Poppins" pitchFamily="2" charset="77"/>
              </a:rPr>
              <a:t> </a:t>
            </a:r>
            <a:r>
              <a:rPr lang="en-GB" sz="1400" dirty="0" err="1">
                <a:latin typeface="Poppins" pitchFamily="2" charset="77"/>
                <a:cs typeface="Poppins" pitchFamily="2" charset="77"/>
              </a:rPr>
              <a:t>naar</a:t>
            </a:r>
            <a:r>
              <a:rPr lang="en-GB" sz="1400" dirty="0">
                <a:latin typeface="Poppins" pitchFamily="2" charset="77"/>
                <a:cs typeface="Poppins" pitchFamily="2" charset="77"/>
              </a:rPr>
              <a:t> </a:t>
            </a:r>
            <a:r>
              <a:rPr lang="en-GB" sz="1400" dirty="0" err="1">
                <a:latin typeface="Poppins" pitchFamily="2" charset="77"/>
                <a:cs typeface="Poppins" pitchFamily="2" charset="77"/>
              </a:rPr>
              <a:t>sociaal</a:t>
            </a:r>
            <a:r>
              <a:rPr lang="en-GB" sz="1400" dirty="0">
                <a:latin typeface="Poppins" pitchFamily="2" charset="77"/>
                <a:cs typeface="Poppins" pitchFamily="2" charset="77"/>
              </a:rPr>
              <a:t> </a:t>
            </a:r>
            <a:r>
              <a:rPr lang="en-GB" sz="1400" dirty="0" err="1">
                <a:latin typeface="Poppins" pitchFamily="2" charset="77"/>
                <a:cs typeface="Poppins" pitchFamily="2" charset="77"/>
              </a:rPr>
              <a:t>domein</a:t>
            </a:r>
            <a:r>
              <a:rPr lang="en-GB" sz="1400" dirty="0">
                <a:latin typeface="Poppins" pitchFamily="2" charset="77"/>
                <a:cs typeface="Poppins" pitchFamily="2" charset="77"/>
              </a:rPr>
              <a:t>:</a:t>
            </a:r>
          </a:p>
        </p:txBody>
      </p:sp>
      <p:sp>
        <p:nvSpPr>
          <p:cNvPr id="12" name="Content Placeholder 2">
            <a:extLst>
              <a:ext uri="{FF2B5EF4-FFF2-40B4-BE49-F238E27FC236}">
                <a16:creationId xmlns:a16="http://schemas.microsoft.com/office/drawing/2014/main" id="{445612AC-0B09-5BD1-7D48-63898AB32DFC}"/>
              </a:ext>
            </a:extLst>
          </p:cNvPr>
          <p:cNvSpPr txBox="1">
            <a:spLocks/>
          </p:cNvSpPr>
          <p:nvPr/>
        </p:nvSpPr>
        <p:spPr>
          <a:xfrm>
            <a:off x="367432" y="1825625"/>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latin typeface="Poppins" pitchFamily="2" charset="77"/>
                <a:cs typeface="Poppins" pitchFamily="2" charset="77"/>
              </a:rPr>
              <a:t>Aantal verwijzingen</a:t>
            </a:r>
            <a:r>
              <a:rPr lang="en-NL" sz="1400" dirty="0">
                <a:effectLst/>
                <a:latin typeface="Poppins" pitchFamily="2" charset="77"/>
                <a:cs typeface="Poppins" pitchFamily="2" charset="77"/>
              </a:rPr>
              <a:t> </a:t>
            </a:r>
            <a:endParaRPr lang="en-NL" sz="14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8F6159E8-E54E-7843-27D8-708D4CEA1F47}"/>
              </a:ext>
            </a:extLst>
          </p:cNvPr>
          <p:cNvSpPr txBox="1">
            <a:spLocks/>
          </p:cNvSpPr>
          <p:nvPr/>
        </p:nvSpPr>
        <p:spPr>
          <a:xfrm>
            <a:off x="359998" y="4098926"/>
            <a:ext cx="3600000" cy="1918800"/>
          </a:xfrm>
          <a:prstGeom prst="rect">
            <a:avLst/>
          </a:prstGeom>
          <a:solidFill>
            <a:schemeClr val="bg1"/>
          </a:solidFill>
        </p:spPr>
        <p:txBody>
          <a:bodyPr vert="horz" lIns="1800000" tIns="251999" rIns="180000" bIns="144000" numCol="1" spcCol="360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Poppins" pitchFamily="2" charset="77"/>
                <a:cs typeface="Poppins" pitchFamily="2" charset="77"/>
              </a:rPr>
              <a:t>Aantal </a:t>
            </a:r>
            <a:r>
              <a:rPr lang="en-GB" sz="1400" dirty="0" err="1">
                <a:latin typeface="Poppins" pitchFamily="2" charset="77"/>
                <a:cs typeface="Poppins" pitchFamily="2" charset="77"/>
              </a:rPr>
              <a:t>consulten</a:t>
            </a:r>
            <a:r>
              <a:rPr lang="en-GB" sz="1400" dirty="0">
                <a:latin typeface="Poppins" pitchFamily="2" charset="77"/>
                <a:cs typeface="Poppins" pitchFamily="2" charset="77"/>
              </a:rPr>
              <a:t> </a:t>
            </a:r>
            <a:r>
              <a:rPr lang="en-GB" sz="1400" dirty="0" err="1">
                <a:latin typeface="Poppins" pitchFamily="2" charset="77"/>
                <a:cs typeface="Poppins" pitchFamily="2" charset="77"/>
              </a:rPr>
              <a:t>waarvan</a:t>
            </a:r>
            <a:r>
              <a:rPr lang="en-GB" sz="1400" dirty="0">
                <a:latin typeface="Poppins" pitchFamily="2" charset="77"/>
                <a:cs typeface="Poppins" pitchFamily="2" charset="77"/>
              </a:rPr>
              <a:t> </a:t>
            </a:r>
            <a:r>
              <a:rPr lang="en-GB" sz="1400" dirty="0" err="1">
                <a:latin typeface="Poppins" pitchFamily="2" charset="77"/>
                <a:cs typeface="Poppins" pitchFamily="2" charset="77"/>
              </a:rPr>
              <a:t>leefstijl</a:t>
            </a:r>
            <a:r>
              <a:rPr lang="en-GB" sz="1400" dirty="0">
                <a:latin typeface="Poppins" pitchFamily="2" charset="77"/>
                <a:cs typeface="Poppins" pitchFamily="2" charset="77"/>
              </a:rPr>
              <a:t> ‘vast’ </a:t>
            </a:r>
            <a:r>
              <a:rPr lang="en-GB" sz="1400" dirty="0" err="1">
                <a:latin typeface="Poppins" pitchFamily="2" charset="77"/>
                <a:cs typeface="Poppins" pitchFamily="2" charset="77"/>
              </a:rPr>
              <a:t>onderdeel</a:t>
            </a:r>
            <a:r>
              <a:rPr lang="en-GB" sz="1400" dirty="0">
                <a:latin typeface="Poppins" pitchFamily="2" charset="77"/>
                <a:cs typeface="Poppins" pitchFamily="2" charset="77"/>
              </a:rPr>
              <a:t> op het </a:t>
            </a:r>
            <a:r>
              <a:rPr lang="en-GB" sz="1400" dirty="0" err="1">
                <a:latin typeface="Poppins" pitchFamily="2" charset="77"/>
                <a:cs typeface="Poppins" pitchFamily="2" charset="77"/>
              </a:rPr>
              <a:t>verwijsloket</a:t>
            </a:r>
            <a:r>
              <a:rPr lang="en-GB" sz="1400" dirty="0">
                <a:latin typeface="Poppins" pitchFamily="2" charset="77"/>
                <a:cs typeface="Poppins" pitchFamily="2" charset="77"/>
              </a:rPr>
              <a:t>:</a:t>
            </a:r>
            <a:endParaRPr lang="en-NL" sz="1400"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B0C5953B-8540-2FB6-D2E1-CFAE2AC168F5}"/>
              </a:ext>
            </a:extLst>
          </p:cNvPr>
          <p:cNvSpPr txBox="1"/>
          <p:nvPr/>
        </p:nvSpPr>
        <p:spPr>
          <a:xfrm>
            <a:off x="6064332" y="5243840"/>
            <a:ext cx="1792566"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123    25</a:t>
            </a:r>
            <a:endParaRPr lang="en-NL" sz="3600" b="1" dirty="0">
              <a:solidFill>
                <a:schemeClr val="accent3"/>
              </a:solidFill>
              <a:latin typeface="Poppins" pitchFamily="2" charset="77"/>
              <a:cs typeface="Poppins" pitchFamily="2" charset="77"/>
            </a:endParaRPr>
          </a:p>
        </p:txBody>
      </p:sp>
      <p:sp>
        <p:nvSpPr>
          <p:cNvPr id="17" name="TextBox 16">
            <a:extLst>
              <a:ext uri="{FF2B5EF4-FFF2-40B4-BE49-F238E27FC236}">
                <a16:creationId xmlns:a16="http://schemas.microsoft.com/office/drawing/2014/main" id="{084A99B7-3569-1FCF-7B9B-F89906049A3E}"/>
              </a:ext>
            </a:extLst>
          </p:cNvPr>
          <p:cNvSpPr txBox="1"/>
          <p:nvPr/>
        </p:nvSpPr>
        <p:spPr>
          <a:xfrm>
            <a:off x="6496630" y="2741769"/>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99</a:t>
            </a:r>
            <a:endParaRPr lang="en-NL" sz="3600" b="1" dirty="0">
              <a:solidFill>
                <a:schemeClr val="accent3"/>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417CDFD4-3C2F-EBD1-587C-FC197DFCA7A7}"/>
              </a:ext>
            </a:extLst>
          </p:cNvPr>
          <p:cNvSpPr txBox="1"/>
          <p:nvPr/>
        </p:nvSpPr>
        <p:spPr>
          <a:xfrm>
            <a:off x="2554812" y="5198874"/>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150</a:t>
            </a:r>
            <a:endParaRPr lang="en-NL" sz="3600" b="1" dirty="0">
              <a:solidFill>
                <a:schemeClr val="accent3"/>
              </a:solidFill>
              <a:latin typeface="Poppins" pitchFamily="2" charset="77"/>
              <a:cs typeface="Poppins" pitchFamily="2" charset="77"/>
            </a:endParaRPr>
          </a:p>
        </p:txBody>
      </p:sp>
      <p:sp>
        <p:nvSpPr>
          <p:cNvPr id="19" name="TextBox 18">
            <a:extLst>
              <a:ext uri="{FF2B5EF4-FFF2-40B4-BE49-F238E27FC236}">
                <a16:creationId xmlns:a16="http://schemas.microsoft.com/office/drawing/2014/main" id="{9B891B79-7FCC-6E88-A555-52645C7CCFBA}"/>
              </a:ext>
            </a:extLst>
          </p:cNvPr>
          <p:cNvSpPr txBox="1"/>
          <p:nvPr/>
        </p:nvSpPr>
        <p:spPr>
          <a:xfrm>
            <a:off x="2472613" y="2739963"/>
            <a:ext cx="1567368" cy="1111607"/>
          </a:xfrm>
          <a:prstGeom prst="rect">
            <a:avLst/>
          </a:prstGeom>
          <a:noFill/>
        </p:spPr>
        <p:txBody>
          <a:bodyPr wrap="square" lIns="0" tIns="0" rIns="0" bIns="0" rtlCol="0" anchor="ctr" anchorCtr="0">
            <a:noAutofit/>
          </a:bodyPr>
          <a:lstStyle/>
          <a:p>
            <a:r>
              <a:rPr lang="en-GB" sz="3600" b="1" dirty="0">
                <a:solidFill>
                  <a:schemeClr val="accent3"/>
                </a:solidFill>
                <a:latin typeface="Poppins" pitchFamily="2" charset="77"/>
                <a:cs typeface="Poppins" pitchFamily="2" charset="77"/>
              </a:rPr>
              <a:t>172</a:t>
            </a:r>
            <a:endParaRPr lang="en-NL" sz="3600" b="1" dirty="0">
              <a:solidFill>
                <a:schemeClr val="accent3"/>
              </a:solidFill>
              <a:latin typeface="Poppins" pitchFamily="2" charset="77"/>
              <a:cs typeface="Poppins" pitchFamily="2" charset="77"/>
            </a:endParaRPr>
          </a:p>
        </p:txBody>
      </p:sp>
      <p:pic>
        <p:nvPicPr>
          <p:cNvPr id="25" name="Picture 24">
            <a:extLst>
              <a:ext uri="{FF2B5EF4-FFF2-40B4-BE49-F238E27FC236}">
                <a16:creationId xmlns:a16="http://schemas.microsoft.com/office/drawing/2014/main" id="{A9026E2E-9936-F895-C461-523B4F6CB02F}"/>
              </a:ext>
            </a:extLst>
          </p:cNvPr>
          <p:cNvPicPr>
            <a:picLocks noChangeAspect="1"/>
          </p:cNvPicPr>
          <p:nvPr/>
        </p:nvPicPr>
        <p:blipFill>
          <a:blip r:embed="rId2"/>
          <a:stretch>
            <a:fillRect/>
          </a:stretch>
        </p:blipFill>
        <p:spPr>
          <a:xfrm>
            <a:off x="4552015" y="2116527"/>
            <a:ext cx="1295400" cy="1360170"/>
          </a:xfrm>
          <a:prstGeom prst="rect">
            <a:avLst/>
          </a:prstGeom>
        </p:spPr>
      </p:pic>
      <p:pic>
        <p:nvPicPr>
          <p:cNvPr id="27" name="Picture 26">
            <a:extLst>
              <a:ext uri="{FF2B5EF4-FFF2-40B4-BE49-F238E27FC236}">
                <a16:creationId xmlns:a16="http://schemas.microsoft.com/office/drawing/2014/main" id="{B27930EC-F1AF-394C-AA12-D02900A11DCB}"/>
              </a:ext>
            </a:extLst>
          </p:cNvPr>
          <p:cNvPicPr>
            <a:picLocks noChangeAspect="1"/>
          </p:cNvPicPr>
          <p:nvPr/>
        </p:nvPicPr>
        <p:blipFill>
          <a:blip r:embed="rId3"/>
          <a:stretch>
            <a:fillRect/>
          </a:stretch>
        </p:blipFill>
        <p:spPr>
          <a:xfrm>
            <a:off x="4315959" y="4470511"/>
            <a:ext cx="1295400" cy="1360170"/>
          </a:xfrm>
          <a:prstGeom prst="rect">
            <a:avLst/>
          </a:prstGeom>
        </p:spPr>
      </p:pic>
      <p:pic>
        <p:nvPicPr>
          <p:cNvPr id="35" name="Picture 34">
            <a:extLst>
              <a:ext uri="{FF2B5EF4-FFF2-40B4-BE49-F238E27FC236}">
                <a16:creationId xmlns:a16="http://schemas.microsoft.com/office/drawing/2014/main" id="{ACC9851E-923A-B35D-C2F4-55D942451528}"/>
              </a:ext>
            </a:extLst>
          </p:cNvPr>
          <p:cNvPicPr>
            <a:picLocks noChangeAspect="1"/>
          </p:cNvPicPr>
          <p:nvPr/>
        </p:nvPicPr>
        <p:blipFill>
          <a:blip r:embed="rId4"/>
          <a:stretch>
            <a:fillRect/>
          </a:stretch>
        </p:blipFill>
        <p:spPr>
          <a:xfrm>
            <a:off x="404830" y="2377836"/>
            <a:ext cx="1457325" cy="1392555"/>
          </a:xfrm>
          <a:prstGeom prst="rect">
            <a:avLst/>
          </a:prstGeom>
        </p:spPr>
      </p:pic>
      <p:pic>
        <p:nvPicPr>
          <p:cNvPr id="37" name="Picture 36">
            <a:extLst>
              <a:ext uri="{FF2B5EF4-FFF2-40B4-BE49-F238E27FC236}">
                <a16:creationId xmlns:a16="http://schemas.microsoft.com/office/drawing/2014/main" id="{EEC861CA-C055-7B86-9C10-0C6FDCABC754}"/>
              </a:ext>
            </a:extLst>
          </p:cNvPr>
          <p:cNvPicPr>
            <a:picLocks noChangeAspect="1"/>
          </p:cNvPicPr>
          <p:nvPr/>
        </p:nvPicPr>
        <p:blipFill>
          <a:blip r:embed="rId5"/>
          <a:stretch>
            <a:fillRect/>
          </a:stretch>
        </p:blipFill>
        <p:spPr>
          <a:xfrm>
            <a:off x="576915" y="4418023"/>
            <a:ext cx="1295400" cy="1651635"/>
          </a:xfrm>
          <a:prstGeom prst="rect">
            <a:avLst/>
          </a:prstGeom>
        </p:spPr>
      </p:pic>
      <p:pic>
        <p:nvPicPr>
          <p:cNvPr id="5" name="Picture 2" descr="GezondVeluwe is samen zorg verbeteren">
            <a:extLst>
              <a:ext uri="{FF2B5EF4-FFF2-40B4-BE49-F238E27FC236}">
                <a16:creationId xmlns:a16="http://schemas.microsoft.com/office/drawing/2014/main" id="{80B7EA2E-4D7E-E190-2F52-88CCE9D98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F5BC01B-139C-BCE2-36F2-790CB038AF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Ziekenhuis St Jansdal">
            <a:extLst>
              <a:ext uri="{FF2B5EF4-FFF2-40B4-BE49-F238E27FC236}">
                <a16:creationId xmlns:a16="http://schemas.microsoft.com/office/drawing/2014/main" id="{F05FD934-AA05-6F4E-1D67-A86AE15EF3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447D6-6380-480E-8A77-7DC12E530460}"/>
              </a:ext>
            </a:extLst>
          </p:cNvPr>
          <p:cNvSpPr>
            <a:spLocks noGrp="1"/>
          </p:cNvSpPr>
          <p:nvPr>
            <p:ph type="title"/>
          </p:nvPr>
        </p:nvSpPr>
        <p:spPr>
          <a:xfrm>
            <a:off x="253983" y="768627"/>
            <a:ext cx="11472000" cy="646042"/>
          </a:xfrm>
        </p:spPr>
        <p:txBody>
          <a:bodyPr>
            <a:noAutofit/>
          </a:bodyPr>
          <a:lstStyle/>
          <a:p>
            <a:r>
              <a:rPr lang="nl-NL" sz="2000" b="1" dirty="0"/>
              <a:t>Verwijzingen naar het sociale domein.. </a:t>
            </a:r>
            <a:r>
              <a:rPr lang="nl-NL" sz="2000" dirty="0"/>
              <a:t>In 4 maanden tijd zo’n 25 x.</a:t>
            </a:r>
            <a:br>
              <a:rPr lang="nl-NL" dirty="0"/>
            </a:br>
            <a:br>
              <a:rPr lang="nl-NL" dirty="0"/>
            </a:br>
            <a:r>
              <a:rPr lang="nl-NL" dirty="0"/>
              <a:t>Een 3  voorbeelden;</a:t>
            </a:r>
          </a:p>
        </p:txBody>
      </p:sp>
      <p:sp>
        <p:nvSpPr>
          <p:cNvPr id="3" name="Tekstvak 2">
            <a:extLst>
              <a:ext uri="{FF2B5EF4-FFF2-40B4-BE49-F238E27FC236}">
                <a16:creationId xmlns:a16="http://schemas.microsoft.com/office/drawing/2014/main" id="{FF131C05-E97A-419B-92FF-9AD037810A6E}"/>
              </a:ext>
            </a:extLst>
          </p:cNvPr>
          <p:cNvSpPr txBox="1"/>
          <p:nvPr/>
        </p:nvSpPr>
        <p:spPr>
          <a:xfrm>
            <a:off x="821635" y="1842052"/>
            <a:ext cx="9889374" cy="452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A  Jongeman, ingestuurd door Heelkunde, met verwijsvraag: Verslaving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Analyse: ADHD, Burn-out, alcohol, existentiële 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Interventieadvies: eerst slaapgedrag veranderen, alcohol begeleiding en ontspanning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Verwijzing naar Welzijnscoach van gemeente en POH GGZ die samen verder begeleiden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B Man, ingestuurd door MDL arts, verwijsvraag: Voeding en beweging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Analyse: relatieprobleem, financieel onzeker, geen conditie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Interventieadvies: aandacht voor mentaal welbevinden, stimuleren beweging.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Verder verwezen maar mantelzorg-coördinator van gemeente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C Vrouw, ingestuurd door GYN, verwijsvraag: Voeding en gewicht.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Analyse: </a:t>
            </a:r>
            <a:r>
              <a:rPr kumimoji="0" lang="nl-NL" sz="1800" b="0" i="0" u="none" strike="noStrike" kern="1200" cap="none" spc="0" normalizeH="0" baseline="0" noProof="0" dirty="0" err="1">
                <a:ln>
                  <a:noFill/>
                </a:ln>
                <a:solidFill>
                  <a:srgbClr val="0D3241"/>
                </a:solidFill>
                <a:effectLst/>
                <a:uLnTx/>
                <a:uFillTx/>
                <a:latin typeface="Aptos" panose="02110004020202020204"/>
                <a:ea typeface="+mn-ea"/>
                <a:cs typeface="+mn-cs"/>
              </a:rPr>
              <a:t>multiproblematiek</a:t>
            </a: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 relatie, woonsituatie en financiën.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Interventieadvies: langere intake nodig met intensievere begeleiding dan mogelijk is op het Verwijsloket.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Wellzijnscoach gemeente kreeg overdracht en pakt het 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3241"/>
                </a:solidFill>
                <a:effectLst/>
                <a:uLnTx/>
                <a:uFillTx/>
                <a:latin typeface="Aptos" panose="02110004020202020204"/>
                <a:ea typeface="+mn-ea"/>
                <a:cs typeface="+mn-cs"/>
              </a:rPr>
              <a:t>ALLE ADVIEZEN ZIJN MET DRAAGVLAK (motivatie) VAN BETROKKENE IN WERKING GEZET</a:t>
            </a:r>
          </a:p>
        </p:txBody>
      </p:sp>
    </p:spTree>
    <p:extLst>
      <p:ext uri="{BB962C8B-B14F-4D97-AF65-F5344CB8AC3E}">
        <p14:creationId xmlns:p14="http://schemas.microsoft.com/office/powerpoint/2010/main" val="81248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74E5-15D7-8508-7A81-B4FC01A07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22775-40DE-2834-A873-CE762FBFC71C}"/>
              </a:ext>
            </a:extLst>
          </p:cNvPr>
          <p:cNvSpPr>
            <a:spLocks noGrp="1"/>
          </p:cNvSpPr>
          <p:nvPr>
            <p:ph type="title"/>
          </p:nvPr>
        </p:nvSpPr>
        <p:spPr/>
        <p:txBody>
          <a:bodyPr/>
          <a:lstStyle/>
          <a:p>
            <a:r>
              <a:rPr lang="nl-NL" dirty="0"/>
              <a:t>Verwijsloket Veluwe Gezond – Noordwest Veluwe en Zeewolde</a:t>
            </a:r>
            <a:endParaRPr lang="en-NL" dirty="0"/>
          </a:p>
        </p:txBody>
      </p:sp>
      <p:sp>
        <p:nvSpPr>
          <p:cNvPr id="4" name="Title 1">
            <a:extLst>
              <a:ext uri="{FF2B5EF4-FFF2-40B4-BE49-F238E27FC236}">
                <a16:creationId xmlns:a16="http://schemas.microsoft.com/office/drawing/2014/main" id="{0C70D8AA-8284-D3B2-7C37-80705CAEC6B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7" name="Title 1">
            <a:extLst>
              <a:ext uri="{FF2B5EF4-FFF2-40B4-BE49-F238E27FC236}">
                <a16:creationId xmlns:a16="http://schemas.microsoft.com/office/drawing/2014/main" id="{2F6373D6-3B13-4726-D522-3805980BC8C1}"/>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5: </a:t>
            </a:r>
            <a:r>
              <a:rPr lang="nl-NL" sz="2800" dirty="0"/>
              <a:t>Wat werkte goed – en wat minder?</a:t>
            </a:r>
            <a:r>
              <a:rPr lang="en-NL" sz="2800" dirty="0">
                <a:effectLst/>
              </a:rPr>
              <a:t> </a:t>
            </a:r>
            <a:endParaRPr lang="en-NL" sz="2800" dirty="0"/>
          </a:p>
        </p:txBody>
      </p:sp>
      <p:sp>
        <p:nvSpPr>
          <p:cNvPr id="9" name="Content Placeholder 2">
            <a:extLst>
              <a:ext uri="{FF2B5EF4-FFF2-40B4-BE49-F238E27FC236}">
                <a16:creationId xmlns:a16="http://schemas.microsoft.com/office/drawing/2014/main" id="{AA0AA56C-5F55-E7AD-1366-C756B5002887}"/>
              </a:ext>
            </a:extLst>
          </p:cNvPr>
          <p:cNvSpPr txBox="1">
            <a:spLocks/>
          </p:cNvSpPr>
          <p:nvPr/>
        </p:nvSpPr>
        <p:spPr>
          <a:xfrm>
            <a:off x="4295998" y="1825626"/>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Leerpunten</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10" name="Content Placeholder 2">
            <a:extLst>
              <a:ext uri="{FF2B5EF4-FFF2-40B4-BE49-F238E27FC236}">
                <a16:creationId xmlns:a16="http://schemas.microsoft.com/office/drawing/2014/main" id="{570C3128-7FEF-839C-A15E-E9E52EC44053}"/>
              </a:ext>
            </a:extLst>
          </p:cNvPr>
          <p:cNvSpPr txBox="1">
            <a:spLocks/>
          </p:cNvSpPr>
          <p:nvPr/>
        </p:nvSpPr>
        <p:spPr>
          <a:xfrm>
            <a:off x="8231998" y="1825625"/>
            <a:ext cx="3824014" cy="4192116"/>
          </a:xfrm>
          <a:prstGeom prst="rect">
            <a:avLst/>
          </a:prstGeom>
          <a:noFill/>
        </p:spPr>
        <p:txBody>
          <a:bodyPr vert="horz" lIns="288000" tIns="360000" rIns="288000" bIns="360000" numCol="1" spcCol="360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bg1"/>
                </a:solidFill>
                <a:latin typeface="Calibri" panose="020F0502020204030204" pitchFamily="34" charset="0"/>
                <a:cs typeface="Calibri" panose="020F0502020204030204" pitchFamily="34" charset="0"/>
              </a:rPr>
              <a:t>Welzijnsmedewerker Bianca: Mijn ervaring met het Verwijsloket is zeer positief. Patiënten komen meestal wat sceptisch op een intakegesprek, weten niet wat zij van het loket kunnen verwachten en hebben niet eerder van Positieve Gezondheid gehoord. Patiënten komen n.a.v. een verwijzing van hun arts met een bepaald doel. De aandachtsgebieden die ik veel zie is voeding, beweging en verslaving. Na een intakegesprek merk ik een opluchting bij de patiënten. Doordat zij zelf de regie in handen houden en beslissen aan welk aandachtsgebied zij willen werken.  </a:t>
            </a:r>
            <a:endParaRPr lang="en-NL" sz="1400" dirty="0">
              <a:solidFill>
                <a:schemeClr val="bg1"/>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A0BD01DF-B02D-6555-3C13-AFC4CAAD82F7}"/>
              </a:ext>
            </a:extLst>
          </p:cNvPr>
          <p:cNvSpPr txBox="1">
            <a:spLocks/>
          </p:cNvSpPr>
          <p:nvPr/>
        </p:nvSpPr>
        <p:spPr>
          <a:xfrm>
            <a:off x="359998" y="1825626"/>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sz="1800" dirty="0">
                <a:solidFill>
                  <a:schemeClr val="bg1"/>
                </a:solidFill>
                <a:latin typeface="Poppins" pitchFamily="2" charset="77"/>
                <a:cs typeface="Poppins" pitchFamily="2" charset="77"/>
              </a:rPr>
              <a:t>Succesfactoren</a:t>
            </a:r>
          </a:p>
        </p:txBody>
      </p:sp>
      <p:sp>
        <p:nvSpPr>
          <p:cNvPr id="12" name="Content Placeholder 2">
            <a:extLst>
              <a:ext uri="{FF2B5EF4-FFF2-40B4-BE49-F238E27FC236}">
                <a16:creationId xmlns:a16="http://schemas.microsoft.com/office/drawing/2014/main" id="{041DD852-9D63-7793-C15B-B7651A0DD8D8}"/>
              </a:ext>
            </a:extLst>
          </p:cNvPr>
          <p:cNvSpPr txBox="1">
            <a:spLocks/>
          </p:cNvSpPr>
          <p:nvPr/>
        </p:nvSpPr>
        <p:spPr>
          <a:xfrm>
            <a:off x="4295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latin typeface="Poppins" pitchFamily="2" charset="77"/>
                <a:cs typeface="Poppins" pitchFamily="2" charset="77"/>
              </a:rPr>
              <a:t>Inbouw in EPIC in fases maakt dat er nu achterstand is in bouw van het dashboard</a:t>
            </a:r>
          </a:p>
          <a:p>
            <a:r>
              <a:rPr lang="nl-NL" sz="1800" dirty="0">
                <a:latin typeface="Poppins" pitchFamily="2" charset="77"/>
                <a:cs typeface="Poppins" pitchFamily="2" charset="77"/>
              </a:rPr>
              <a:t>Leren omgaan met het </a:t>
            </a:r>
            <a:r>
              <a:rPr lang="nl-NL" sz="1800" dirty="0" err="1">
                <a:latin typeface="Poppins" pitchFamily="2" charset="77"/>
                <a:cs typeface="Poppins" pitchFamily="2" charset="77"/>
              </a:rPr>
              <a:t>zorgpad</a:t>
            </a:r>
            <a:r>
              <a:rPr lang="nl-NL" sz="1800" dirty="0">
                <a:latin typeface="Poppins" pitchFamily="2" charset="77"/>
                <a:cs typeface="Poppins" pitchFamily="2" charset="77"/>
              </a:rPr>
              <a:t> in EPIC vereist intensieve scholing voor welzijnsmedewerker</a:t>
            </a:r>
          </a:p>
          <a:p>
            <a:r>
              <a:rPr lang="nl-NL" sz="1800" dirty="0">
                <a:latin typeface="Poppins" pitchFamily="2" charset="77"/>
                <a:cs typeface="Poppins" pitchFamily="2" charset="77"/>
              </a:rPr>
              <a:t>Geduld hebben om met 7 gemeente tot een tastbaar resultaat te komen</a:t>
            </a:r>
            <a:endParaRPr lang="en-NL" sz="1800" dirty="0">
              <a:latin typeface="Poppins" pitchFamily="2" charset="77"/>
              <a:cs typeface="Poppins" pitchFamily="2" charset="77"/>
            </a:endParaRPr>
          </a:p>
        </p:txBody>
      </p:sp>
      <p:sp>
        <p:nvSpPr>
          <p:cNvPr id="13" name="Content Placeholder 2">
            <a:extLst>
              <a:ext uri="{FF2B5EF4-FFF2-40B4-BE49-F238E27FC236}">
                <a16:creationId xmlns:a16="http://schemas.microsoft.com/office/drawing/2014/main" id="{01E7A81D-F0D9-2F09-00A1-43731FAE587A}"/>
              </a:ext>
            </a:extLst>
          </p:cNvPr>
          <p:cNvSpPr txBox="1">
            <a:spLocks/>
          </p:cNvSpPr>
          <p:nvPr/>
        </p:nvSpPr>
        <p:spPr>
          <a:xfrm>
            <a:off x="359998" y="2365626"/>
            <a:ext cx="3600000" cy="3652115"/>
          </a:xfrm>
          <a:prstGeom prst="rect">
            <a:avLst/>
          </a:prstGeom>
          <a:noFill/>
        </p:spPr>
        <p:txBody>
          <a:bodyPr vert="horz" lIns="180000" tIns="180000" rIns="180000" bIns="180000" numCol="1" spcCol="360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latin typeface="Poppins" pitchFamily="2" charset="77"/>
                <a:cs typeface="Poppins" pitchFamily="2" charset="77"/>
              </a:rPr>
              <a:t>Enthousiasme bij enkele voortrekkers vanuit medisch domein</a:t>
            </a:r>
          </a:p>
          <a:p>
            <a:r>
              <a:rPr lang="nl-NL" sz="1800" dirty="0">
                <a:latin typeface="Poppins" pitchFamily="2" charset="77"/>
                <a:cs typeface="Poppins" pitchFamily="2" charset="77"/>
              </a:rPr>
              <a:t>Succesvolle openingsavond loket met symposium</a:t>
            </a:r>
          </a:p>
          <a:p>
            <a:r>
              <a:rPr lang="nl-NL" sz="1800" dirty="0">
                <a:latin typeface="Poppins" pitchFamily="2" charset="77"/>
                <a:cs typeface="Poppins" pitchFamily="2" charset="77"/>
              </a:rPr>
              <a:t>Verbindende houding door platform Gezond Veluwe</a:t>
            </a:r>
          </a:p>
          <a:p>
            <a:r>
              <a:rPr lang="nl-NL" sz="1800" dirty="0">
                <a:latin typeface="Poppins" pitchFamily="2" charset="77"/>
                <a:cs typeface="Poppins" pitchFamily="2" charset="77"/>
              </a:rPr>
              <a:t>Consensus over bemensing loket</a:t>
            </a:r>
          </a:p>
          <a:p>
            <a:r>
              <a:rPr lang="nl-NL" sz="1800" dirty="0" err="1">
                <a:latin typeface="Poppins" pitchFamily="2" charset="77"/>
                <a:cs typeface="Poppins" pitchFamily="2" charset="77"/>
              </a:rPr>
              <a:t>Domeinoverstijgende</a:t>
            </a:r>
            <a:r>
              <a:rPr lang="nl-NL" sz="1800" dirty="0">
                <a:latin typeface="Poppins" pitchFamily="2" charset="77"/>
                <a:cs typeface="Poppins" pitchFamily="2" charset="77"/>
              </a:rPr>
              <a:t> werkwijze waardoor inzicht en begrip voor elkaar bestaat</a:t>
            </a:r>
          </a:p>
          <a:p>
            <a:endParaRPr lang="en-NL" sz="1800"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BEB8ADA6-F6FC-D9F9-F6F1-D72F23019AF1}"/>
              </a:ext>
            </a:extLst>
          </p:cNvPr>
          <p:cNvPicPr>
            <a:picLocks noChangeAspect="1"/>
          </p:cNvPicPr>
          <p:nvPr/>
        </p:nvPicPr>
        <p:blipFill>
          <a:blip r:embed="rId2"/>
          <a:stretch>
            <a:fillRect/>
          </a:stretch>
        </p:blipFill>
        <p:spPr>
          <a:xfrm>
            <a:off x="2846115" y="5312431"/>
            <a:ext cx="1036320" cy="1263015"/>
          </a:xfrm>
          <a:prstGeom prst="rect">
            <a:avLst/>
          </a:prstGeom>
        </p:spPr>
      </p:pic>
      <p:pic>
        <p:nvPicPr>
          <p:cNvPr id="20" name="Picture 19">
            <a:extLst>
              <a:ext uri="{FF2B5EF4-FFF2-40B4-BE49-F238E27FC236}">
                <a16:creationId xmlns:a16="http://schemas.microsoft.com/office/drawing/2014/main" id="{CC400D79-4E98-F753-49C5-B38FC7653C1A}"/>
              </a:ext>
            </a:extLst>
          </p:cNvPr>
          <p:cNvPicPr>
            <a:picLocks noChangeAspect="1"/>
          </p:cNvPicPr>
          <p:nvPr/>
        </p:nvPicPr>
        <p:blipFill>
          <a:blip r:embed="rId3"/>
          <a:stretch>
            <a:fillRect/>
          </a:stretch>
        </p:blipFill>
        <p:spPr>
          <a:xfrm>
            <a:off x="6620190" y="5247661"/>
            <a:ext cx="1198245" cy="1327785"/>
          </a:xfrm>
          <a:prstGeom prst="rect">
            <a:avLst/>
          </a:prstGeom>
        </p:spPr>
      </p:pic>
      <p:pic>
        <p:nvPicPr>
          <p:cNvPr id="3" name="Picture 2" descr="GezondVeluwe is samen zorg verbeteren">
            <a:extLst>
              <a:ext uri="{FF2B5EF4-FFF2-40B4-BE49-F238E27FC236}">
                <a16:creationId xmlns:a16="http://schemas.microsoft.com/office/drawing/2014/main" id="{C89E0858-9AAD-4CAA-E94A-58E49E716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4C03377-1395-E6CE-E340-AF49CE786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Ziekenhuis St Jansdal">
            <a:extLst>
              <a:ext uri="{FF2B5EF4-FFF2-40B4-BE49-F238E27FC236}">
                <a16:creationId xmlns:a16="http://schemas.microsoft.com/office/drawing/2014/main" id="{366417E4-1A59-8B68-B93F-03E725683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3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49A4-B736-1FAE-598C-823A4D34237D}"/>
              </a:ext>
            </a:extLst>
          </p:cNvPr>
          <p:cNvSpPr>
            <a:spLocks noGrp="1"/>
          </p:cNvSpPr>
          <p:nvPr>
            <p:ph type="title"/>
          </p:nvPr>
        </p:nvSpPr>
        <p:spPr/>
        <p:txBody>
          <a:bodyPr/>
          <a:lstStyle/>
          <a:p>
            <a:r>
              <a:rPr lang="nl-NL" dirty="0"/>
              <a:t>Verwijsloket Veluwe Gezond – Noordwest Veluwe en Zeewolde</a:t>
            </a:r>
            <a:endParaRPr lang="en-NL" dirty="0"/>
          </a:p>
        </p:txBody>
      </p:sp>
      <p:sp>
        <p:nvSpPr>
          <p:cNvPr id="3" name="Title 1">
            <a:extLst>
              <a:ext uri="{FF2B5EF4-FFF2-40B4-BE49-F238E27FC236}">
                <a16:creationId xmlns:a16="http://schemas.microsoft.com/office/drawing/2014/main" id="{B72EBD9C-AC94-58D5-489C-ABAD9BBE2F63}"/>
              </a:ext>
            </a:extLst>
          </p:cNvPr>
          <p:cNvSpPr txBox="1">
            <a:spLocks/>
          </p:cNvSpPr>
          <p:nvPr/>
        </p:nvSpPr>
        <p:spPr>
          <a:xfrm>
            <a:off x="360000" y="654908"/>
            <a:ext cx="11472000" cy="991330"/>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r>
              <a:rPr lang="nl-NL" sz="2800" dirty="0">
                <a:solidFill>
                  <a:srgbClr val="0085FF"/>
                </a:solidFill>
              </a:rPr>
              <a:t>Onderdeel 6: </a:t>
            </a:r>
            <a:r>
              <a:rPr lang="nl-NL" sz="2800" dirty="0"/>
              <a:t>Hoe gaat het nu verder?</a:t>
            </a:r>
            <a:endParaRPr lang="en-NL" sz="2800" dirty="0"/>
          </a:p>
        </p:txBody>
      </p:sp>
      <p:sp>
        <p:nvSpPr>
          <p:cNvPr id="4" name="Title 1">
            <a:extLst>
              <a:ext uri="{FF2B5EF4-FFF2-40B4-BE49-F238E27FC236}">
                <a16:creationId xmlns:a16="http://schemas.microsoft.com/office/drawing/2014/main" id="{FF7F3103-703F-4D74-6628-51032ABDFC49}"/>
              </a:ext>
            </a:extLst>
          </p:cNvPr>
          <p:cNvSpPr txBox="1">
            <a:spLocks/>
          </p:cNvSpPr>
          <p:nvPr/>
        </p:nvSpPr>
        <p:spPr>
          <a:xfrm>
            <a:off x="7265772" y="0"/>
            <a:ext cx="4566227" cy="646042"/>
          </a:xfrm>
          <a:prstGeom prst="rect">
            <a:avLst/>
          </a:prstGeom>
        </p:spPr>
        <p:txBody>
          <a:bodyPr vert="horz" lIns="0" tIns="54000" rIns="0" bIns="0" rtlCol="0" anchor="ctr">
            <a:normAutofit/>
          </a:bodyPr>
          <a:lstStyle>
            <a:lvl1pPr algn="l" defTabSz="914400" rtl="0" eaLnBrk="1" latinLnBrk="0" hangingPunct="1">
              <a:lnSpc>
                <a:spcPct val="90000"/>
              </a:lnSpc>
              <a:spcBef>
                <a:spcPct val="0"/>
              </a:spcBef>
              <a:buNone/>
              <a:defRPr sz="2400" b="1" i="0" kern="1200">
                <a:solidFill>
                  <a:srgbClr val="0D3242"/>
                </a:solidFill>
                <a:latin typeface="Poppins" pitchFamily="2" charset="77"/>
                <a:ea typeface="+mj-ea"/>
                <a:cs typeface="Poppins" pitchFamily="2" charset="77"/>
              </a:defRPr>
            </a:lvl1pPr>
          </a:lstStyle>
          <a:p>
            <a:pPr algn="r"/>
            <a:r>
              <a:rPr lang="nl-NL" sz="1200" b="0" dirty="0"/>
              <a:t>[ Logo’s organisaties ]</a:t>
            </a:r>
            <a:endParaRPr lang="en-NL" sz="1200" b="0" dirty="0"/>
          </a:p>
        </p:txBody>
      </p:sp>
      <p:sp>
        <p:nvSpPr>
          <p:cNvPr id="5" name="Content Placeholder 2">
            <a:extLst>
              <a:ext uri="{FF2B5EF4-FFF2-40B4-BE49-F238E27FC236}">
                <a16:creationId xmlns:a16="http://schemas.microsoft.com/office/drawing/2014/main" id="{92A91BB2-6013-34DF-0486-B896A19AC86C}"/>
              </a:ext>
            </a:extLst>
          </p:cNvPr>
          <p:cNvSpPr txBox="1">
            <a:spLocks/>
          </p:cNvSpPr>
          <p:nvPr/>
        </p:nvSpPr>
        <p:spPr>
          <a:xfrm>
            <a:off x="4295998" y="1825626"/>
            <a:ext cx="3600000" cy="540000"/>
          </a:xfrm>
          <a:prstGeom prst="rect">
            <a:avLst/>
          </a:prstGeom>
          <a:solidFill>
            <a:srgbClr val="FFB22B"/>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Wordt het uitgebreid?</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6" name="Content Placeholder 2">
            <a:extLst>
              <a:ext uri="{FF2B5EF4-FFF2-40B4-BE49-F238E27FC236}">
                <a16:creationId xmlns:a16="http://schemas.microsoft.com/office/drawing/2014/main" id="{33069113-1D1E-9BE9-12F5-D777527F5018}"/>
              </a:ext>
            </a:extLst>
          </p:cNvPr>
          <p:cNvSpPr txBox="1">
            <a:spLocks/>
          </p:cNvSpPr>
          <p:nvPr/>
        </p:nvSpPr>
        <p:spPr>
          <a:xfrm>
            <a:off x="359998" y="1825626"/>
            <a:ext cx="3600000" cy="540000"/>
          </a:xfrm>
          <a:prstGeom prst="rect">
            <a:avLst/>
          </a:prstGeom>
          <a:solidFill>
            <a:srgbClr val="0085FF"/>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latin typeface="Poppins" pitchFamily="2" charset="77"/>
                <a:cs typeface="Poppins" pitchFamily="2" charset="77"/>
              </a:rPr>
              <a:t>Wat is </a:t>
            </a:r>
            <a:r>
              <a:rPr lang="en-GB" sz="1800" dirty="0" err="1">
                <a:solidFill>
                  <a:schemeClr val="bg1"/>
                </a:solidFill>
                <a:latin typeface="Poppins" pitchFamily="2" charset="77"/>
                <a:cs typeface="Poppins" pitchFamily="2" charset="77"/>
              </a:rPr>
              <a:t>geborgd</a:t>
            </a:r>
            <a:r>
              <a:rPr lang="en-GB" sz="1800" dirty="0">
                <a:solidFill>
                  <a:schemeClr val="bg1"/>
                </a:solidFill>
                <a:latin typeface="Poppins" pitchFamily="2" charset="77"/>
                <a:cs typeface="Poppins" pitchFamily="2" charset="77"/>
              </a:rPr>
              <a:t>?</a:t>
            </a:r>
            <a:endParaRPr lang="en-NL" sz="1800" dirty="0">
              <a:solidFill>
                <a:schemeClr val="bg1"/>
              </a:solidFill>
              <a:latin typeface="Poppins" pitchFamily="2" charset="77"/>
              <a:cs typeface="Poppins" pitchFamily="2" charset="77"/>
            </a:endParaRPr>
          </a:p>
        </p:txBody>
      </p:sp>
      <p:sp>
        <p:nvSpPr>
          <p:cNvPr id="7" name="Content Placeholder 2">
            <a:extLst>
              <a:ext uri="{FF2B5EF4-FFF2-40B4-BE49-F238E27FC236}">
                <a16:creationId xmlns:a16="http://schemas.microsoft.com/office/drawing/2014/main" id="{54781656-D179-DEB1-170E-A2EC1A9449FB}"/>
              </a:ext>
            </a:extLst>
          </p:cNvPr>
          <p:cNvSpPr txBox="1">
            <a:spLocks/>
          </p:cNvSpPr>
          <p:nvPr/>
        </p:nvSpPr>
        <p:spPr>
          <a:xfrm>
            <a:off x="8232998" y="1825626"/>
            <a:ext cx="3600000" cy="540000"/>
          </a:xfrm>
          <a:prstGeom prst="rect">
            <a:avLst/>
          </a:prstGeom>
          <a:solidFill>
            <a:srgbClr val="20CC78"/>
          </a:solidFill>
        </p:spPr>
        <p:txBody>
          <a:bodyPr vert="horz" lIns="180000" tIns="0" rIns="180000" bIns="0" numCol="1" spcCol="3600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latin typeface="Poppins" pitchFamily="2" charset="77"/>
                <a:cs typeface="Poppins" pitchFamily="2" charset="77"/>
              </a:rPr>
              <a:t>Wie blijft verantwoordelijk?</a:t>
            </a:r>
            <a:r>
              <a:rPr lang="en-NL" sz="1800" dirty="0">
                <a:solidFill>
                  <a:schemeClr val="bg1"/>
                </a:solidFill>
                <a:effectLst/>
                <a:latin typeface="Poppins" pitchFamily="2" charset="77"/>
                <a:cs typeface="Poppins" pitchFamily="2" charset="77"/>
              </a:rPr>
              <a:t> </a:t>
            </a:r>
            <a:endParaRPr lang="en-NL" sz="1800" dirty="0">
              <a:solidFill>
                <a:schemeClr val="bg1"/>
              </a:solidFill>
              <a:latin typeface="Poppins" pitchFamily="2" charset="77"/>
              <a:cs typeface="Poppins" pitchFamily="2" charset="77"/>
            </a:endParaRPr>
          </a:p>
        </p:txBody>
      </p:sp>
      <p:sp>
        <p:nvSpPr>
          <p:cNvPr id="15" name="Content Placeholder 2">
            <a:extLst>
              <a:ext uri="{FF2B5EF4-FFF2-40B4-BE49-F238E27FC236}">
                <a16:creationId xmlns:a16="http://schemas.microsoft.com/office/drawing/2014/main" id="{41B25283-7BBD-D013-5EB3-F44822D25B7C}"/>
              </a:ext>
            </a:extLst>
          </p:cNvPr>
          <p:cNvSpPr txBox="1">
            <a:spLocks/>
          </p:cNvSpPr>
          <p:nvPr/>
        </p:nvSpPr>
        <p:spPr>
          <a:xfrm>
            <a:off x="359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latin typeface="Poppins" pitchFamily="2" charset="77"/>
                <a:cs typeface="Poppins" pitchFamily="2" charset="77"/>
              </a:rPr>
              <a:t>Scholing – videoverslag </a:t>
            </a:r>
          </a:p>
          <a:p>
            <a:r>
              <a:rPr lang="nl-NL" sz="1800" dirty="0">
                <a:latin typeface="Poppins" pitchFamily="2" charset="77"/>
                <a:cs typeface="Poppins" pitchFamily="2" charset="77"/>
              </a:rPr>
              <a:t>Communicatie</a:t>
            </a:r>
          </a:p>
          <a:p>
            <a:r>
              <a:rPr lang="nl-NL" sz="1800" dirty="0">
                <a:latin typeface="Poppins" pitchFamily="2" charset="77"/>
                <a:cs typeface="Poppins" pitchFamily="2" charset="77"/>
              </a:rPr>
              <a:t>Doorstart projectleider</a:t>
            </a:r>
          </a:p>
          <a:p>
            <a:r>
              <a:rPr lang="nl-NL" sz="1800" dirty="0">
                <a:latin typeface="Poppins" pitchFamily="2" charset="77"/>
                <a:cs typeface="Poppins" pitchFamily="2" charset="77"/>
              </a:rPr>
              <a:t>Overlegstructuur</a:t>
            </a:r>
          </a:p>
          <a:p>
            <a:r>
              <a:rPr lang="nl-NL" sz="1800" dirty="0">
                <a:latin typeface="Poppins" pitchFamily="2" charset="77"/>
                <a:cs typeface="Poppins" pitchFamily="2" charset="77"/>
              </a:rPr>
              <a:t>Plek op Gezond Veluwe </a:t>
            </a:r>
          </a:p>
          <a:p>
            <a:r>
              <a:rPr lang="nl-NL" sz="1800" dirty="0">
                <a:latin typeface="Poppins" pitchFamily="2" charset="77"/>
                <a:cs typeface="Poppins" pitchFamily="2" charset="77"/>
              </a:rPr>
              <a:t>Werkwijze Verwijsloket</a:t>
            </a:r>
          </a:p>
          <a:p>
            <a:r>
              <a:rPr lang="nl-NL" sz="1800" dirty="0">
                <a:latin typeface="Poppins" pitchFamily="2" charset="77"/>
                <a:cs typeface="Poppins" pitchFamily="2" charset="77"/>
              </a:rPr>
              <a:t>Bemensing loketten</a:t>
            </a:r>
          </a:p>
          <a:p>
            <a:endParaRPr lang="nl-NL" sz="1800" dirty="0">
              <a:latin typeface="Poppins" pitchFamily="2" charset="77"/>
              <a:cs typeface="Poppins" pitchFamily="2" charset="77"/>
            </a:endParaRPr>
          </a:p>
          <a:p>
            <a:endParaRPr lang="nl-NL" sz="1800" dirty="0">
              <a:latin typeface="Poppins" pitchFamily="2" charset="77"/>
              <a:cs typeface="Poppins" pitchFamily="2" charset="77"/>
            </a:endParaRPr>
          </a:p>
          <a:p>
            <a:endParaRPr lang="en-NL" sz="1800" dirty="0">
              <a:latin typeface="Poppins" pitchFamily="2" charset="77"/>
              <a:cs typeface="Poppins" pitchFamily="2" charset="77"/>
            </a:endParaRPr>
          </a:p>
        </p:txBody>
      </p:sp>
      <p:pic>
        <p:nvPicPr>
          <p:cNvPr id="20" name="Picture 19">
            <a:extLst>
              <a:ext uri="{FF2B5EF4-FFF2-40B4-BE49-F238E27FC236}">
                <a16:creationId xmlns:a16="http://schemas.microsoft.com/office/drawing/2014/main" id="{6DEE2121-8CA9-1432-98F2-82BD7B0B2FCC}"/>
              </a:ext>
            </a:extLst>
          </p:cNvPr>
          <p:cNvPicPr>
            <a:picLocks noChangeAspect="1"/>
          </p:cNvPicPr>
          <p:nvPr/>
        </p:nvPicPr>
        <p:blipFill>
          <a:blip r:embed="rId2"/>
          <a:stretch>
            <a:fillRect/>
          </a:stretch>
        </p:blipFill>
        <p:spPr>
          <a:xfrm>
            <a:off x="2543931" y="5075743"/>
            <a:ext cx="1198245" cy="1230630"/>
          </a:xfrm>
          <a:prstGeom prst="rect">
            <a:avLst/>
          </a:prstGeom>
        </p:spPr>
      </p:pic>
      <p:sp>
        <p:nvSpPr>
          <p:cNvPr id="21" name="Content Placeholder 2">
            <a:extLst>
              <a:ext uri="{FF2B5EF4-FFF2-40B4-BE49-F238E27FC236}">
                <a16:creationId xmlns:a16="http://schemas.microsoft.com/office/drawing/2014/main" id="{00FD92E8-B0AF-16F7-544A-A75CAC7A20F2}"/>
              </a:ext>
            </a:extLst>
          </p:cNvPr>
          <p:cNvSpPr txBox="1">
            <a:spLocks/>
          </p:cNvSpPr>
          <p:nvPr/>
        </p:nvSpPr>
        <p:spPr>
          <a:xfrm>
            <a:off x="4296498" y="2365626"/>
            <a:ext cx="3600000" cy="3652115"/>
          </a:xfrm>
          <a:prstGeom prst="rect">
            <a:avLst/>
          </a:prstGeom>
          <a:noFill/>
        </p:spPr>
        <p:txBody>
          <a:bodyPr vert="horz" lIns="180000" tIns="180000" rIns="180000" bIns="180000" numCol="1" spcCol="36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latin typeface="Poppins" pitchFamily="2" charset="77"/>
                <a:cs typeface="Poppins" pitchFamily="2" charset="77"/>
              </a:rPr>
              <a:t>Scholing Kliniek </a:t>
            </a:r>
            <a:r>
              <a:rPr lang="nl-NL" sz="1800" dirty="0" err="1">
                <a:latin typeface="Poppins" pitchFamily="2" charset="77"/>
                <a:cs typeface="Poppins" pitchFamily="2" charset="77"/>
              </a:rPr>
              <a:t>verpleegk</a:t>
            </a:r>
            <a:endParaRPr lang="nl-NL" sz="1800" dirty="0">
              <a:latin typeface="Poppins" pitchFamily="2" charset="77"/>
              <a:cs typeface="Poppins" pitchFamily="2" charset="77"/>
            </a:endParaRPr>
          </a:p>
          <a:p>
            <a:r>
              <a:rPr lang="nl-NL" sz="1800" dirty="0">
                <a:latin typeface="Poppins" pitchFamily="2" charset="77"/>
                <a:cs typeface="Poppins" pitchFamily="2" charset="77"/>
              </a:rPr>
              <a:t>Oriënteren op Kinderloket</a:t>
            </a:r>
          </a:p>
          <a:p>
            <a:r>
              <a:rPr lang="nl-NL" sz="1800" dirty="0">
                <a:latin typeface="Poppins" pitchFamily="2" charset="77"/>
                <a:cs typeface="Poppins" pitchFamily="2" charset="77"/>
              </a:rPr>
              <a:t>Evaluatiebijeenkomsten</a:t>
            </a:r>
          </a:p>
          <a:p>
            <a:r>
              <a:rPr lang="nl-NL" sz="1800" dirty="0">
                <a:latin typeface="Poppins" pitchFamily="2" charset="77"/>
                <a:cs typeface="Poppins" pitchFamily="2" charset="77"/>
              </a:rPr>
              <a:t>Bijstelling vragenlijst</a:t>
            </a:r>
          </a:p>
          <a:p>
            <a:r>
              <a:rPr lang="nl-NL" sz="1800" dirty="0">
                <a:latin typeface="Poppins" pitchFamily="2" charset="77"/>
                <a:cs typeface="Poppins" pitchFamily="2" charset="77"/>
              </a:rPr>
              <a:t>Dashboard in EPIC</a:t>
            </a:r>
          </a:p>
          <a:p>
            <a:r>
              <a:rPr lang="nl-NL" sz="1800" dirty="0">
                <a:latin typeface="Poppins" pitchFamily="2" charset="77"/>
                <a:cs typeface="Poppins" pitchFamily="2" charset="77"/>
              </a:rPr>
              <a:t>Uitkomst transitie IZA</a:t>
            </a:r>
          </a:p>
          <a:p>
            <a:r>
              <a:rPr lang="nl-NL" sz="1800" dirty="0">
                <a:latin typeface="Poppins" pitchFamily="2" charset="77"/>
                <a:cs typeface="Poppins" pitchFamily="2" charset="77"/>
              </a:rPr>
              <a:t>Overleg met verzekeraars</a:t>
            </a:r>
          </a:p>
          <a:p>
            <a:r>
              <a:rPr lang="nl-NL" sz="1800" dirty="0">
                <a:latin typeface="Poppins" pitchFamily="2" charset="77"/>
                <a:cs typeface="Poppins" pitchFamily="2" charset="77"/>
              </a:rPr>
              <a:t>Aanvraag voucher coalitie doorontwikkeling communicatiemateriaal i.s.m. Patiëntenorganisatie</a:t>
            </a:r>
          </a:p>
          <a:p>
            <a:endParaRPr lang="en-NL" sz="1800" dirty="0">
              <a:latin typeface="Poppins" pitchFamily="2" charset="77"/>
              <a:cs typeface="Poppins" pitchFamily="2" charset="77"/>
            </a:endParaRPr>
          </a:p>
        </p:txBody>
      </p:sp>
      <p:sp>
        <p:nvSpPr>
          <p:cNvPr id="22" name="Content Placeholder 2">
            <a:extLst>
              <a:ext uri="{FF2B5EF4-FFF2-40B4-BE49-F238E27FC236}">
                <a16:creationId xmlns:a16="http://schemas.microsoft.com/office/drawing/2014/main" id="{D428CD27-EB96-9D3C-F21D-0C3AC07325C9}"/>
              </a:ext>
            </a:extLst>
          </p:cNvPr>
          <p:cNvSpPr txBox="1">
            <a:spLocks/>
          </p:cNvSpPr>
          <p:nvPr/>
        </p:nvSpPr>
        <p:spPr>
          <a:xfrm>
            <a:off x="8232998" y="2365626"/>
            <a:ext cx="3600000" cy="3652115"/>
          </a:xfrm>
          <a:prstGeom prst="rect">
            <a:avLst/>
          </a:prstGeom>
          <a:noFill/>
        </p:spPr>
        <p:txBody>
          <a:bodyPr vert="horz" lIns="180000" tIns="180000" rIns="180000" bIns="18000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D3242"/>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D3242"/>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D324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latin typeface="Poppins" pitchFamily="2" charset="77"/>
                <a:cs typeface="Poppins" pitchFamily="2" charset="77"/>
              </a:rPr>
              <a:t>Regiogroep Veluwe</a:t>
            </a:r>
          </a:p>
          <a:p>
            <a:r>
              <a:rPr lang="nl-NL" sz="1800" dirty="0">
                <a:latin typeface="Poppins" pitchFamily="2" charset="77"/>
                <a:cs typeface="Poppins" pitchFamily="2" charset="77"/>
              </a:rPr>
              <a:t>Projectleider draagt over aan leidinggevende uit de lijn die verantwoording aflegt aan zorgmanager</a:t>
            </a:r>
            <a:endParaRPr lang="en-NL" sz="1800" dirty="0">
              <a:latin typeface="Poppins" pitchFamily="2" charset="77"/>
              <a:cs typeface="Poppins" pitchFamily="2" charset="77"/>
            </a:endParaRPr>
          </a:p>
        </p:txBody>
      </p:sp>
      <p:pic>
        <p:nvPicPr>
          <p:cNvPr id="24" name="Picture 23">
            <a:extLst>
              <a:ext uri="{FF2B5EF4-FFF2-40B4-BE49-F238E27FC236}">
                <a16:creationId xmlns:a16="http://schemas.microsoft.com/office/drawing/2014/main" id="{ADE8DA2A-7F04-2F9D-331E-1D725A3632E9}"/>
              </a:ext>
            </a:extLst>
          </p:cNvPr>
          <p:cNvPicPr>
            <a:picLocks noChangeAspect="1"/>
          </p:cNvPicPr>
          <p:nvPr/>
        </p:nvPicPr>
        <p:blipFill>
          <a:blip r:embed="rId3"/>
          <a:stretch>
            <a:fillRect/>
          </a:stretch>
        </p:blipFill>
        <p:spPr>
          <a:xfrm>
            <a:off x="7697651" y="5102002"/>
            <a:ext cx="1068705" cy="1101090"/>
          </a:xfrm>
          <a:prstGeom prst="rect">
            <a:avLst/>
          </a:prstGeom>
        </p:spPr>
      </p:pic>
      <p:pic>
        <p:nvPicPr>
          <p:cNvPr id="26" name="Picture 25">
            <a:extLst>
              <a:ext uri="{FF2B5EF4-FFF2-40B4-BE49-F238E27FC236}">
                <a16:creationId xmlns:a16="http://schemas.microsoft.com/office/drawing/2014/main" id="{920A15F6-A710-9F74-E231-04F347603E21}"/>
              </a:ext>
            </a:extLst>
          </p:cNvPr>
          <p:cNvPicPr>
            <a:picLocks noChangeAspect="1"/>
          </p:cNvPicPr>
          <p:nvPr/>
        </p:nvPicPr>
        <p:blipFill>
          <a:blip r:embed="rId4"/>
          <a:stretch>
            <a:fillRect/>
          </a:stretch>
        </p:blipFill>
        <p:spPr>
          <a:xfrm>
            <a:off x="10650855" y="5037232"/>
            <a:ext cx="971550" cy="1165860"/>
          </a:xfrm>
          <a:prstGeom prst="rect">
            <a:avLst/>
          </a:prstGeom>
        </p:spPr>
      </p:pic>
      <p:pic>
        <p:nvPicPr>
          <p:cNvPr id="8" name="Picture 2" descr="GezondVeluwe is samen zorg verbeteren">
            <a:extLst>
              <a:ext uri="{FF2B5EF4-FFF2-40B4-BE49-F238E27FC236}">
                <a16:creationId xmlns:a16="http://schemas.microsoft.com/office/drawing/2014/main" id="{9EFBCCC3-6201-8CFB-7CF8-E81FF7003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1483" y="27387"/>
            <a:ext cx="957973" cy="536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04395D0F-7BC8-63AE-D582-0AA8D88AE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8485" y="181712"/>
            <a:ext cx="1562544" cy="312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Ziekenhuis St Jansdal">
            <a:extLst>
              <a:ext uri="{FF2B5EF4-FFF2-40B4-BE49-F238E27FC236}">
                <a16:creationId xmlns:a16="http://schemas.microsoft.com/office/drawing/2014/main" id="{4996C71C-675F-DD83-EAC2-2630B5097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437" y="123563"/>
            <a:ext cx="1715224" cy="42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0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3AB07-79FF-415E-BA6F-13EC408EDAE1}"/>
              </a:ext>
            </a:extLst>
          </p:cNvPr>
          <p:cNvSpPr>
            <a:spLocks noGrp="1"/>
          </p:cNvSpPr>
          <p:nvPr>
            <p:ph type="title"/>
          </p:nvPr>
        </p:nvSpPr>
        <p:spPr>
          <a:xfrm>
            <a:off x="360000" y="521442"/>
            <a:ext cx="11472000" cy="646042"/>
          </a:xfrm>
        </p:spPr>
        <p:txBody>
          <a:bodyPr>
            <a:noAutofit/>
          </a:bodyPr>
          <a:lstStyle/>
          <a:p>
            <a:r>
              <a:rPr lang="nl-NL" sz="2200" b="1" dirty="0" err="1">
                <a:latin typeface="Calibri" panose="020F0502020204030204" pitchFamily="34" charset="0"/>
                <a:cs typeface="Calibri" panose="020F0502020204030204" pitchFamily="34" charset="0"/>
              </a:rPr>
              <a:t>KPI’s</a:t>
            </a:r>
            <a:r>
              <a:rPr lang="nl-NL" sz="2200" b="1" dirty="0">
                <a:latin typeface="Calibri" panose="020F0502020204030204" pitchFamily="34" charset="0"/>
                <a:cs typeface="Calibri" panose="020F0502020204030204" pitchFamily="34" charset="0"/>
              </a:rPr>
              <a:t> in het dashboard van EPIC.</a:t>
            </a:r>
            <a:br>
              <a:rPr lang="nl-NL" sz="2200" b="1" dirty="0">
                <a:latin typeface="Calibri" panose="020F0502020204030204" pitchFamily="34" charset="0"/>
                <a:cs typeface="Calibri" panose="020F0502020204030204" pitchFamily="34" charset="0"/>
              </a:rPr>
            </a:br>
            <a:r>
              <a:rPr lang="nl-NL" sz="2200" b="1" dirty="0">
                <a:latin typeface="Calibri" panose="020F0502020204030204" pitchFamily="34" charset="0"/>
                <a:cs typeface="Calibri" panose="020F0502020204030204" pitchFamily="34" charset="0"/>
              </a:rPr>
              <a:t>De volgende 10 </a:t>
            </a:r>
            <a:r>
              <a:rPr lang="nl-NL" sz="2200" b="1" dirty="0" err="1">
                <a:latin typeface="Calibri" panose="020F0502020204030204" pitchFamily="34" charset="0"/>
                <a:cs typeface="Calibri" panose="020F0502020204030204" pitchFamily="34" charset="0"/>
              </a:rPr>
              <a:t>KPI’s</a:t>
            </a:r>
            <a:r>
              <a:rPr lang="nl-NL" sz="2200" b="1" dirty="0">
                <a:latin typeface="Calibri" panose="020F0502020204030204" pitchFamily="34" charset="0"/>
                <a:cs typeface="Calibri" panose="020F0502020204030204" pitchFamily="34" charset="0"/>
              </a:rPr>
              <a:t> worden geformuleerd in het te bouwen dashboard:</a:t>
            </a:r>
          </a:p>
        </p:txBody>
      </p:sp>
      <p:sp>
        <p:nvSpPr>
          <p:cNvPr id="4" name="Tekstvak 3">
            <a:extLst>
              <a:ext uri="{FF2B5EF4-FFF2-40B4-BE49-F238E27FC236}">
                <a16:creationId xmlns:a16="http://schemas.microsoft.com/office/drawing/2014/main" id="{58C4D041-C858-42DE-A865-4FF6414667E8}"/>
              </a:ext>
            </a:extLst>
          </p:cNvPr>
          <p:cNvSpPr txBox="1"/>
          <p:nvPr/>
        </p:nvSpPr>
        <p:spPr>
          <a:xfrm>
            <a:off x="360000" y="1504466"/>
            <a:ext cx="11241450" cy="4832092"/>
          </a:xfrm>
          <a:prstGeom prst="rect">
            <a:avLst/>
          </a:prstGeom>
          <a:noFill/>
        </p:spPr>
        <p:txBody>
          <a:bodyPr wrap="square" rtlCol="0">
            <a:spAutoFit/>
          </a:bodyPr>
          <a:lstStyle/>
          <a:p>
            <a:r>
              <a:rPr lang="nl-NL" i="1" dirty="0">
                <a:latin typeface="Arial" panose="020B0604020202020204" pitchFamily="34" charset="0"/>
                <a:cs typeface="Arial" panose="020B0604020202020204" pitchFamily="34" charset="0"/>
              </a:rPr>
              <a:t>- </a:t>
            </a:r>
            <a:r>
              <a:rPr lang="nl-NL" sz="1600" i="1" dirty="0">
                <a:latin typeface="Arial" panose="020B0604020202020204" pitchFamily="34" charset="0"/>
                <a:cs typeface="Arial" panose="020B0604020202020204" pitchFamily="34" charset="0"/>
              </a:rPr>
              <a:t>Aantal verwijzingen vanuit medewerkers St Jansdal (specialisten, VS, </a:t>
            </a:r>
            <a:r>
              <a:rPr lang="nl-NL" sz="1600" i="1" dirty="0" err="1">
                <a:latin typeface="Arial" panose="020B0604020202020204" pitchFamily="34" charset="0"/>
                <a:cs typeface="Arial" panose="020B0604020202020204" pitchFamily="34" charset="0"/>
              </a:rPr>
              <a:t>verpleegk</a:t>
            </a:r>
            <a:r>
              <a:rPr lang="nl-NL" sz="1600" i="1" dirty="0">
                <a:latin typeface="Arial" panose="020B0604020202020204" pitchFamily="34" charset="0"/>
                <a:cs typeface="Arial" panose="020B0604020202020204" pitchFamily="34" charset="0"/>
              </a:rPr>
              <a:t>)  totaal en aantal uitgesplitst naar specialisme per regio       </a:t>
            </a:r>
            <a:endParaRPr lang="nl-NL" sz="1600" dirty="0">
              <a:latin typeface="Arial" panose="020B0604020202020204" pitchFamily="34" charset="0"/>
              <a:cs typeface="Arial" panose="020B0604020202020204" pitchFamily="34" charset="0"/>
            </a:endParaRPr>
          </a:p>
          <a:p>
            <a:pPr lvl="0"/>
            <a:r>
              <a:rPr lang="nl-NL" sz="1600" i="1" dirty="0">
                <a:latin typeface="Arial" panose="020B0604020202020204" pitchFamily="34" charset="0"/>
                <a:cs typeface="Arial" panose="020B0604020202020204" pitchFamily="34" charset="0"/>
              </a:rPr>
              <a:t>- De verwijzingen opgedeeld in leeftijdscategorieën – apart voor beide regio’s en een totaalbeeld van beide regio’s samen                                  </a:t>
            </a:r>
            <a:endParaRPr lang="nl-NL" sz="1600" dirty="0">
              <a:latin typeface="Arial" panose="020B0604020202020204" pitchFamily="34" charset="0"/>
              <a:cs typeface="Arial" panose="020B0604020202020204" pitchFamily="34" charset="0"/>
            </a:endParaRPr>
          </a:p>
          <a:p>
            <a:pPr lvl="0"/>
            <a:r>
              <a:rPr lang="nl-NL" sz="1600" i="1" dirty="0">
                <a:latin typeface="Arial" panose="020B0604020202020204" pitchFamily="34" charset="0"/>
                <a:cs typeface="Arial" panose="020B0604020202020204" pitchFamily="34" charset="0"/>
              </a:rPr>
              <a:t>- De verwijzingen uitgesplitst in % en aantal mannen – vrouwen - apart voor beide regio’s en een totaalbeeld van beide regio’s         </a:t>
            </a:r>
          </a:p>
          <a:p>
            <a:pPr lvl="0"/>
            <a:r>
              <a:rPr lang="nl-NL" sz="1600" i="1" dirty="0">
                <a:latin typeface="Arial" panose="020B0604020202020204" pitchFamily="34" charset="0"/>
                <a:cs typeface="Arial" panose="020B0604020202020204" pitchFamily="34" charset="0"/>
              </a:rPr>
              <a:t>- Verwijzingen uitgesplitst naar woonplaats van de patiënt voor zowel regio Lelystad als regio Veluwe apart vormgegeven          </a:t>
            </a:r>
            <a:endParaRPr lang="nl-NL" sz="1600" dirty="0">
              <a:latin typeface="Arial" panose="020B0604020202020204" pitchFamily="34" charset="0"/>
              <a:cs typeface="Arial" panose="020B0604020202020204" pitchFamily="34" charset="0"/>
            </a:endParaRPr>
          </a:p>
          <a:p>
            <a:pPr lvl="0"/>
            <a:r>
              <a:rPr lang="nl-NL" sz="1600" i="1" dirty="0">
                <a:latin typeface="Arial" panose="020B0604020202020204" pitchFamily="34" charset="0"/>
                <a:cs typeface="Arial" panose="020B0604020202020204" pitchFamily="34" charset="0"/>
              </a:rPr>
              <a:t>- Welke hulpvraag wordt door de verwijzer aangevraagd                                                                                                                            </a:t>
            </a:r>
            <a:endParaRPr lang="nl-NL" sz="1600" dirty="0">
              <a:latin typeface="Arial" panose="020B0604020202020204" pitchFamily="34" charset="0"/>
              <a:cs typeface="Arial" panose="020B0604020202020204" pitchFamily="34" charset="0"/>
            </a:endParaRPr>
          </a:p>
          <a:p>
            <a:pPr lvl="0"/>
            <a:r>
              <a:rPr lang="nl-NL" sz="1600" i="1" dirty="0">
                <a:latin typeface="Arial" panose="020B0604020202020204" pitchFamily="34" charset="0"/>
                <a:cs typeface="Arial" panose="020B0604020202020204" pitchFamily="34" charset="0"/>
              </a:rPr>
              <a:t>- Aantal 1</a:t>
            </a:r>
            <a:r>
              <a:rPr lang="nl-NL" sz="1600" i="1" baseline="30000" dirty="0">
                <a:latin typeface="Arial" panose="020B0604020202020204" pitchFamily="34" charset="0"/>
                <a:cs typeface="Arial" panose="020B0604020202020204" pitchFamily="34" charset="0"/>
              </a:rPr>
              <a:t>e</a:t>
            </a:r>
            <a:r>
              <a:rPr lang="nl-NL" sz="1600" i="1" dirty="0">
                <a:latin typeface="Arial" panose="020B0604020202020204" pitchFamily="34" charset="0"/>
                <a:cs typeface="Arial" panose="020B0604020202020204" pitchFamily="34" charset="0"/>
              </a:rPr>
              <a:t> gesprekken op het Verwijsloket – aantal in % ten opzichte van het totaal aantal verwijzingen                                            </a:t>
            </a:r>
            <a:endParaRPr lang="nl-NL" sz="1600" dirty="0">
              <a:latin typeface="Arial" panose="020B0604020202020204" pitchFamily="34" charset="0"/>
              <a:cs typeface="Arial" panose="020B0604020202020204" pitchFamily="34" charset="0"/>
            </a:endParaRPr>
          </a:p>
          <a:p>
            <a:r>
              <a:rPr lang="nl-NL" sz="1600" i="1" dirty="0">
                <a:latin typeface="Arial" panose="020B0604020202020204" pitchFamily="34" charset="0"/>
                <a:cs typeface="Arial" panose="020B0604020202020204" pitchFamily="34" charset="0"/>
              </a:rPr>
              <a:t> - Waar wordt de patiënt qua interventie naar toe verwezen (aantal categorieën van EPIC overnemen)                                              </a:t>
            </a:r>
            <a:endParaRPr lang="nl-NL" sz="1600" dirty="0">
              <a:latin typeface="Arial" panose="020B0604020202020204" pitchFamily="34" charset="0"/>
              <a:cs typeface="Arial" panose="020B0604020202020204" pitchFamily="34" charset="0"/>
            </a:endParaRPr>
          </a:p>
          <a:p>
            <a:pPr lvl="0"/>
            <a:r>
              <a:rPr lang="nl-NL" sz="1600" i="1" dirty="0">
                <a:latin typeface="Arial" panose="020B0604020202020204" pitchFamily="34" charset="0"/>
                <a:cs typeface="Arial" panose="020B0604020202020204" pitchFamily="34" charset="0"/>
              </a:rPr>
              <a:t>- Ervaren gezondheidsscore patiënt (gemiddelde score van alle scores bij het 1</a:t>
            </a:r>
            <a:r>
              <a:rPr lang="nl-NL" sz="1600" i="1" baseline="30000" dirty="0">
                <a:latin typeface="Arial" panose="020B0604020202020204" pitchFamily="34" charset="0"/>
                <a:cs typeface="Arial" panose="020B0604020202020204" pitchFamily="34" charset="0"/>
              </a:rPr>
              <a:t>e</a:t>
            </a:r>
            <a:r>
              <a:rPr lang="nl-NL" sz="1600" i="1" dirty="0">
                <a:latin typeface="Arial" panose="020B0604020202020204" pitchFamily="34" charset="0"/>
                <a:cs typeface="Arial" panose="020B0604020202020204" pitchFamily="34" charset="0"/>
              </a:rPr>
              <a:t> gesprek en daarna bij het 3</a:t>
            </a:r>
            <a:r>
              <a:rPr lang="nl-NL" sz="1600" i="1" baseline="30000" dirty="0">
                <a:latin typeface="Arial" panose="020B0604020202020204" pitchFamily="34" charset="0"/>
                <a:cs typeface="Arial" panose="020B0604020202020204" pitchFamily="34" charset="0"/>
              </a:rPr>
              <a:t>e</a:t>
            </a:r>
            <a:r>
              <a:rPr lang="nl-NL" sz="1600" i="1" dirty="0">
                <a:latin typeface="Arial" panose="020B0604020202020204" pitchFamily="34" charset="0"/>
                <a:cs typeface="Arial" panose="020B0604020202020204" pitchFamily="34" charset="0"/>
              </a:rPr>
              <a:t> contactmoment                                          </a:t>
            </a:r>
            <a:endParaRPr lang="nl-NL" sz="1600" dirty="0">
              <a:latin typeface="Arial" panose="020B0604020202020204" pitchFamily="34" charset="0"/>
              <a:cs typeface="Arial" panose="020B0604020202020204" pitchFamily="34" charset="0"/>
            </a:endParaRPr>
          </a:p>
          <a:p>
            <a:pPr lvl="0"/>
            <a:r>
              <a:rPr lang="nl-NL" sz="1600" i="1" dirty="0">
                <a:latin typeface="Arial" panose="020B0604020202020204" pitchFamily="34" charset="0"/>
                <a:cs typeface="Arial" panose="020B0604020202020204" pitchFamily="34" charset="0"/>
              </a:rPr>
              <a:t>- % patiënten die na afgesproken interventietraject na laatste contact (4-6 maand) nog steeds actief is                       </a:t>
            </a:r>
            <a:endParaRPr lang="nl-NL" sz="1600" dirty="0">
              <a:latin typeface="Arial" panose="020B0604020202020204" pitchFamily="34" charset="0"/>
              <a:cs typeface="Arial" panose="020B0604020202020204" pitchFamily="34" charset="0"/>
            </a:endParaRPr>
          </a:p>
          <a:p>
            <a:r>
              <a:rPr lang="nl-NL" sz="1600" i="1" dirty="0">
                <a:latin typeface="Arial" panose="020B0604020202020204" pitchFamily="34" charset="0"/>
                <a:cs typeface="Arial" panose="020B0604020202020204" pitchFamily="34" charset="0"/>
              </a:rPr>
              <a:t>- % patiënten wat na 6 maanden nog steeds gestopt is met roken ten opzichte van de gehele rokersgroep   </a:t>
            </a:r>
            <a:r>
              <a:rPr lang="nl-NL" sz="1600" i="1" dirty="0"/>
              <a:t>          </a:t>
            </a:r>
            <a:endParaRPr lang="nl-NL" sz="1600" dirty="0"/>
          </a:p>
          <a:p>
            <a:endParaRPr lang="nl-NL" dirty="0"/>
          </a:p>
        </p:txBody>
      </p:sp>
    </p:spTree>
    <p:extLst>
      <p:ext uri="{BB962C8B-B14F-4D97-AF65-F5344CB8AC3E}">
        <p14:creationId xmlns:p14="http://schemas.microsoft.com/office/powerpoint/2010/main" val="3107768480"/>
      </p:ext>
    </p:extLst>
  </p:cSld>
  <p:clrMapOvr>
    <a:masterClrMapping/>
  </p:clrMapOvr>
</p:sld>
</file>

<file path=ppt/theme/theme1.xml><?xml version="1.0" encoding="utf-8"?>
<a:theme xmlns:a="http://schemas.openxmlformats.org/drawingml/2006/main" name="Office Theme">
  <a:themeElements>
    <a:clrScheme name="CLZ-2">
      <a:dk1>
        <a:srgbClr val="0D3241"/>
      </a:dk1>
      <a:lt1>
        <a:srgbClr val="FFFFFF"/>
      </a:lt1>
      <a:dk2>
        <a:srgbClr val="0E2841"/>
      </a:dk2>
      <a:lt2>
        <a:srgbClr val="EFFCFF"/>
      </a:lt2>
      <a:accent1>
        <a:srgbClr val="20CD77"/>
      </a:accent1>
      <a:accent2>
        <a:srgbClr val="D5D5D5"/>
      </a:accent2>
      <a:accent3>
        <a:srgbClr val="0083FE"/>
      </a:accent3>
      <a:accent4>
        <a:srgbClr val="FFB32B"/>
      </a:accent4>
      <a:accent5>
        <a:srgbClr val="793FF3"/>
      </a:accent5>
      <a:accent6>
        <a:srgbClr val="CFFFDE"/>
      </a:accent6>
      <a:hlink>
        <a:srgbClr val="0083FE"/>
      </a:hlink>
      <a:folHlink>
        <a:srgbClr val="919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5955</TotalTime>
  <Words>1776</Words>
  <Application>Microsoft Office PowerPoint</Application>
  <PresentationFormat>Breedbeeld</PresentationFormat>
  <Paragraphs>150</Paragraphs>
  <Slides>10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Calibri</vt:lpstr>
      <vt:lpstr>Aptos</vt:lpstr>
      <vt:lpstr>Lato</vt:lpstr>
      <vt:lpstr>Arial</vt:lpstr>
      <vt:lpstr>Poppins</vt:lpstr>
      <vt:lpstr>Office Theme</vt:lpstr>
      <vt:lpstr>Verwijsloket Veluwe Gezond  St Jansdal Harderwijk Noord Veluwe / Zeewolde</vt:lpstr>
      <vt:lpstr>Verwijsloket Veluwe Gezond – Noordwest Veluwe en Zeewolde</vt:lpstr>
      <vt:lpstr>Verwijsloket Veluwe Gezond – Noordwest Veluwe en Zeewolde</vt:lpstr>
      <vt:lpstr>Verwijsloket Veluwe Gezond – Noordwest Veluwe en Zeewolde</vt:lpstr>
      <vt:lpstr>Verwijsloket Veluwe Gezond – Noordwest Veluwe en Zeewolde</vt:lpstr>
      <vt:lpstr>Verwijzingen naar het sociale domein.. In 4 maanden tijd zo’n 25 x.  Een 3  voorbeelden;</vt:lpstr>
      <vt:lpstr>Verwijsloket Veluwe Gezond – Noordwest Veluwe en Zeewolde</vt:lpstr>
      <vt:lpstr>Verwijsloket Veluwe Gezond – Noordwest Veluwe en Zeewolde</vt:lpstr>
      <vt:lpstr>KPI’s in het dashboard van EPIC. De volgende 10 KPI’s worden geformuleerd in het te bouwen dashboard:</vt:lpstr>
      <vt:lpstr>Overlegstructuur project Leefstijl en Verwijsloketten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Verwijsloket Veluwe Gezond St Jansdal Harderwijk Noord Veluwe</dc:title>
  <dc:creator>Jennifer van Oers-Keek</dc:creator>
  <cp:lastModifiedBy>Velde, F. van der (Frits)</cp:lastModifiedBy>
  <cp:revision>59</cp:revision>
  <dcterms:created xsi:type="dcterms:W3CDTF">2025-06-08T11:24:11Z</dcterms:created>
  <dcterms:modified xsi:type="dcterms:W3CDTF">2025-07-30T14:33:10Z</dcterms:modified>
</cp:coreProperties>
</file>